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80" r:id="rId1"/>
  </p:sldMasterIdLst>
  <p:notesMasterIdLst>
    <p:notesMasterId r:id="rId22"/>
  </p:notesMasterIdLst>
  <p:sldIdLst>
    <p:sldId id="257" r:id="rId2"/>
    <p:sldId id="418" r:id="rId3"/>
    <p:sldId id="443" r:id="rId4"/>
    <p:sldId id="444" r:id="rId5"/>
    <p:sldId id="445" r:id="rId6"/>
    <p:sldId id="436" r:id="rId7"/>
    <p:sldId id="442" r:id="rId8"/>
    <p:sldId id="437" r:id="rId9"/>
    <p:sldId id="258" r:id="rId10"/>
    <p:sldId id="421" r:id="rId11"/>
    <p:sldId id="263" r:id="rId12"/>
    <p:sldId id="424" r:id="rId13"/>
    <p:sldId id="426" r:id="rId14"/>
    <p:sldId id="438" r:id="rId15"/>
    <p:sldId id="427" r:id="rId16"/>
    <p:sldId id="431" r:id="rId17"/>
    <p:sldId id="433" r:id="rId18"/>
    <p:sldId id="439" r:id="rId19"/>
    <p:sldId id="440" r:id="rId20"/>
    <p:sldId id="441" r:id="rId21"/>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04D2"/>
    <a:srgbClr val="1A0015"/>
    <a:srgbClr val="A7A7A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819051DD-C917-4D9D-8EBA-9B746E561CA3}" type="datetimeFigureOut">
              <a:rPr lang="ar-IQ" smtClean="0"/>
              <a:pPr/>
              <a:t>19/03/1441</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759C26FE-C3E8-4BF0-A3D2-A81B5AFB66FF}" type="slidenum">
              <a:rPr lang="ar-IQ" smtClean="0"/>
              <a:pPr/>
              <a:t>‹#›</a:t>
            </a:fld>
            <a:endParaRPr lang="ar-IQ"/>
          </a:p>
        </p:txBody>
      </p:sp>
    </p:spTree>
    <p:extLst>
      <p:ext uri="{BB962C8B-B14F-4D97-AF65-F5344CB8AC3E}">
        <p14:creationId xmlns:p14="http://schemas.microsoft.com/office/powerpoint/2010/main" val="2213002189"/>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59C26FE-C3E8-4BF0-A3D2-A81B5AFB66FF}" type="slidenum">
              <a:rPr lang="ar-IQ" smtClean="0"/>
              <a:pPr/>
              <a:t>2</a:t>
            </a:fld>
            <a:endParaRPr lang="ar-IQ"/>
          </a:p>
        </p:txBody>
      </p:sp>
    </p:spTree>
    <p:extLst>
      <p:ext uri="{BB962C8B-B14F-4D97-AF65-F5344CB8AC3E}">
        <p14:creationId xmlns:p14="http://schemas.microsoft.com/office/powerpoint/2010/main" val="9257204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59C26FE-C3E8-4BF0-A3D2-A81B5AFB66FF}" type="slidenum">
              <a:rPr lang="ar-IQ" smtClean="0"/>
              <a:pPr/>
              <a:t>3</a:t>
            </a:fld>
            <a:endParaRPr lang="ar-IQ"/>
          </a:p>
        </p:txBody>
      </p:sp>
    </p:spTree>
    <p:extLst>
      <p:ext uri="{BB962C8B-B14F-4D97-AF65-F5344CB8AC3E}">
        <p14:creationId xmlns:p14="http://schemas.microsoft.com/office/powerpoint/2010/main" val="9257204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59C26FE-C3E8-4BF0-A3D2-A81B5AFB66FF}" type="slidenum">
              <a:rPr lang="ar-IQ" smtClean="0"/>
              <a:pPr/>
              <a:t>4</a:t>
            </a:fld>
            <a:endParaRPr lang="ar-IQ"/>
          </a:p>
        </p:txBody>
      </p:sp>
    </p:spTree>
    <p:extLst>
      <p:ext uri="{BB962C8B-B14F-4D97-AF65-F5344CB8AC3E}">
        <p14:creationId xmlns:p14="http://schemas.microsoft.com/office/powerpoint/2010/main" val="9257204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59C26FE-C3E8-4BF0-A3D2-A81B5AFB66FF}" type="slidenum">
              <a:rPr lang="ar-IQ" smtClean="0"/>
              <a:pPr/>
              <a:t>5</a:t>
            </a:fld>
            <a:endParaRPr lang="ar-IQ"/>
          </a:p>
        </p:txBody>
      </p:sp>
    </p:spTree>
    <p:extLst>
      <p:ext uri="{BB962C8B-B14F-4D97-AF65-F5344CB8AC3E}">
        <p14:creationId xmlns:p14="http://schemas.microsoft.com/office/powerpoint/2010/main" val="9257204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59C26FE-C3E8-4BF0-A3D2-A81B5AFB66FF}" type="slidenum">
              <a:rPr lang="ar-IQ" smtClean="0"/>
              <a:pPr/>
              <a:t>7</a:t>
            </a:fld>
            <a:endParaRPr lang="ar-IQ"/>
          </a:p>
        </p:txBody>
      </p:sp>
    </p:spTree>
    <p:extLst>
      <p:ext uri="{BB962C8B-B14F-4D97-AF65-F5344CB8AC3E}">
        <p14:creationId xmlns:p14="http://schemas.microsoft.com/office/powerpoint/2010/main" val="9257204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p:sp>
      <p:sp>
        <p:nvSpPr>
          <p:cNvPr id="3" name="عنصر نائب للملاحظات 2"/>
          <p:cNvSpPr>
            <a:spLocks noGrp="1"/>
          </p:cNvSpPr>
          <p:nvPr>
            <p:ph type="body" idx="1"/>
          </p:nvPr>
        </p:nvSpPr>
        <p:spPr/>
        <p:txBody>
          <a:bodyPr/>
          <a:lstStyle/>
          <a:p>
            <a:endParaRPr lang="en-US" dirty="0"/>
          </a:p>
        </p:txBody>
      </p:sp>
      <p:sp>
        <p:nvSpPr>
          <p:cNvPr id="4" name="عنصر نائب لرقم الشريحة 3"/>
          <p:cNvSpPr>
            <a:spLocks noGrp="1"/>
          </p:cNvSpPr>
          <p:nvPr>
            <p:ph type="sldNum" sz="quarter" idx="10"/>
          </p:nvPr>
        </p:nvSpPr>
        <p:spPr/>
        <p:txBody>
          <a:bodyPr/>
          <a:lstStyle/>
          <a:p>
            <a:fld id="{759C26FE-C3E8-4BF0-A3D2-A81B5AFB66FF}" type="slidenum">
              <a:rPr lang="ar-IQ" smtClean="0"/>
              <a:pPr/>
              <a:t>11</a:t>
            </a:fld>
            <a:endParaRPr lang="ar-IQ"/>
          </a:p>
        </p:txBody>
      </p:sp>
    </p:spTree>
    <p:extLst>
      <p:ext uri="{BB962C8B-B14F-4D97-AF65-F5344CB8AC3E}">
        <p14:creationId xmlns:p14="http://schemas.microsoft.com/office/powerpoint/2010/main" val="2852926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30" name="Date Placeholder 29"/>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19" name="Footer Placeholder 18"/>
          <p:cNvSpPr>
            <a:spLocks noGrp="1"/>
          </p:cNvSpPr>
          <p:nvPr>
            <p:ph type="ftr" sz="quarter" idx="11"/>
          </p:nvPr>
        </p:nvSpPr>
        <p:spPr/>
        <p:txBody>
          <a:bodyPr/>
          <a:lstStyle/>
          <a:p>
            <a:endParaRPr lang="ar-IQ"/>
          </a:p>
        </p:txBody>
      </p:sp>
      <p:sp>
        <p:nvSpPr>
          <p:cNvPr id="27" name="Slide Number Placeholder 26"/>
          <p:cNvSpPr>
            <a:spLocks noGrp="1"/>
          </p:cNvSpPr>
          <p:nvPr>
            <p:ph type="sldNum" sz="quarter" idx="12"/>
          </p:nvPr>
        </p:nvSpPr>
        <p:spPr/>
        <p:txBody>
          <a:bodyPr/>
          <a:lstStyle/>
          <a:p>
            <a:fld id="{A6406424-9D9F-4715-BF86-F8719BFB90B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ar-SA" smtClean="0"/>
              <a:t>انقر لتحرير نمط العنوان الرئيسي</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Content Placeholder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Date Placeholder 3"/>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Date Placeholder 3"/>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6406424-9D9F-4715-BF86-F8719BFB90B8}"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ar-SA" smtClean="0"/>
              <a:t>انقر لتحرير نمط العنوان الرئيسي</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Date Placeholder 6"/>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Date Placeholder 2"/>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ar-SA" smtClean="0"/>
              <a:t>انقر لتحرير نمط العنوان الرئيسي</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ar-SA" smtClean="0"/>
              <a:t>انقر لتحرير أنماط النص الرئيسي</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Date Placeholder 4"/>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6406424-9D9F-4715-BF86-F8719BFB90B8}"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ar-SA" smtClean="0"/>
              <a:t>انقر لتحرير نمط العنوان الرئيسي</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Date Placeholder 4"/>
          <p:cNvSpPr>
            <a:spLocks noGrp="1"/>
          </p:cNvSpPr>
          <p:nvPr>
            <p:ph type="dt" sz="half" idx="10"/>
          </p:nvPr>
        </p:nvSpPr>
        <p:spPr/>
        <p:txBody>
          <a:bodyPr/>
          <a:lstStyle/>
          <a:p>
            <a:fld id="{B00E010F-D08E-432A-9B57-2458B380FDAF}" type="datetimeFigureOut">
              <a:rPr lang="ar-IQ" smtClean="0"/>
              <a:pPr/>
              <a:t>19/03/1441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a:xfrm>
            <a:off x="8077200" y="6356350"/>
            <a:ext cx="609600" cy="365125"/>
          </a:xfrm>
        </p:spPr>
        <p:txBody>
          <a:bodyPr/>
          <a:lstStyle/>
          <a:p>
            <a:fld id="{A6406424-9D9F-4715-BF86-F8719BFB90B8}" type="slidenum">
              <a:rPr lang="ar-IQ" smtClean="0"/>
              <a:pPr/>
              <a:t>‹#›</a:t>
            </a:fld>
            <a:endParaRPr lang="ar-IQ"/>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ar-SA" smtClean="0"/>
              <a:t>انقر فوق الأيقونة لإضافة صورة</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ar-SA" smtClean="0"/>
              <a:t>انقر لتحرير نمط العنوان الرئيسي</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B00E010F-D08E-432A-9B57-2458B380FDAF}" type="datetimeFigureOut">
              <a:rPr lang="ar-IQ" smtClean="0"/>
              <a:pPr/>
              <a:t>19/03/1441</a:t>
            </a:fld>
            <a:endParaRPr lang="ar-IQ"/>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ar-IQ"/>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A6406424-9D9F-4715-BF86-F8719BFB90B8}" type="slidenum">
              <a:rPr lang="ar-IQ" smtClean="0"/>
              <a:pPr/>
              <a:t>‹#›</a:t>
            </a:fld>
            <a:endParaRPr lang="ar-IQ"/>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asmaaalshaiby@Gmail.co.uk"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p:cNvPicPr/>
          <p:nvPr/>
        </p:nvPicPr>
        <p:blipFill>
          <a:blip r:embed="rId2">
            <a:extLst>
              <a:ext uri="{28A0092B-C50C-407E-A947-70E740481C1C}">
                <a14:useLocalDpi xmlns:a14="http://schemas.microsoft.com/office/drawing/2010/main" val="0"/>
              </a:ext>
            </a:extLst>
          </a:blip>
          <a:stretch>
            <a:fillRect/>
          </a:stretch>
        </p:blipFill>
        <p:spPr>
          <a:xfrm>
            <a:off x="3059832" y="53766"/>
            <a:ext cx="5760639" cy="5886450"/>
          </a:xfrm>
          <a:prstGeom prst="rect">
            <a:avLst/>
          </a:prstGeom>
          <a:noFill/>
          <a:ln>
            <a:noFill/>
          </a:ln>
        </p:spPr>
      </p:pic>
      <p:sp>
        <p:nvSpPr>
          <p:cNvPr id="2" name="Rectangle 1"/>
          <p:cNvSpPr/>
          <p:nvPr/>
        </p:nvSpPr>
        <p:spPr>
          <a:xfrm>
            <a:off x="251520" y="53766"/>
            <a:ext cx="8786842" cy="4598182"/>
          </a:xfrm>
          <a:prstGeom prst="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wrap="square">
            <a:spAutoFit/>
          </a:bodyPr>
          <a:lstStyle/>
          <a:p>
            <a:pPr algn="ctr"/>
            <a:endParaRPr lang="en-US" sz="5400" dirty="0" smtClean="0">
              <a:latin typeface="Times New Roman" pitchFamily="18" charset="0"/>
              <a:cs typeface="Times New Roman" pitchFamily="18" charset="0"/>
            </a:endParaRPr>
          </a:p>
          <a:p>
            <a:pPr algn="ctr"/>
            <a:endParaRPr lang="en-US" sz="5400" dirty="0" smtClean="0"/>
          </a:p>
          <a:p>
            <a:pPr algn="ctr"/>
            <a:r>
              <a:rPr lang="en-US" sz="5400" dirty="0" smtClean="0"/>
              <a:t>MATLAB </a:t>
            </a:r>
            <a:r>
              <a:rPr lang="en-US" sz="5400" dirty="0"/>
              <a:t>For Mathematical </a:t>
            </a:r>
            <a:r>
              <a:rPr lang="en-US" sz="5400" dirty="0" err="1"/>
              <a:t>Scince</a:t>
            </a:r>
            <a:endParaRPr lang="en-US" sz="5400" dirty="0"/>
          </a:p>
          <a:p>
            <a:pPr marL="274320" indent="-274320" algn="ctr">
              <a:spcBef>
                <a:spcPct val="20000"/>
              </a:spcBef>
              <a:buClr>
                <a:schemeClr val="accent3"/>
              </a:buClr>
              <a:buSzPct val="95000"/>
              <a:defRPr/>
            </a:pPr>
            <a:r>
              <a:rPr lang="en-US" sz="3200" b="1" dirty="0"/>
              <a:t>By Assist Lac. </a:t>
            </a:r>
            <a:r>
              <a:rPr lang="en-US" sz="3200" b="1" dirty="0" err="1"/>
              <a:t>Asmaa</a:t>
            </a:r>
            <a:r>
              <a:rPr lang="en-US" sz="3200" b="1" dirty="0"/>
              <a:t> </a:t>
            </a:r>
            <a:r>
              <a:rPr lang="en-US" sz="3200" b="1" dirty="0" err="1"/>
              <a:t>kh</a:t>
            </a:r>
            <a:r>
              <a:rPr lang="en-US" sz="3200" b="1" dirty="0"/>
              <a:t>. </a:t>
            </a:r>
            <a:endParaRPr lang="en-US" sz="3200" b="1" dirty="0">
              <a:latin typeface="Monotype Corsiva" pitchFamily="66" charset="0"/>
            </a:endParaRPr>
          </a:p>
          <a:p>
            <a:pPr marL="274320" indent="-274320" algn="ctr">
              <a:spcBef>
                <a:spcPct val="20000"/>
              </a:spcBef>
              <a:buClr>
                <a:schemeClr val="accent3"/>
              </a:buClr>
              <a:buSzPct val="95000"/>
              <a:defRPr/>
            </a:pPr>
            <a:r>
              <a:rPr lang="en-US" sz="3200" b="1" dirty="0">
                <a:latin typeface="Monotype Corsiva" pitchFamily="66" charset="0"/>
              </a:rPr>
              <a:t> </a:t>
            </a:r>
            <a:endParaRPr lang="ar-IQ" sz="3200" dirty="0">
              <a:latin typeface="Times New Roman" pitchFamily="18" charset="0"/>
              <a:cs typeface="Times New Roman" pitchFamily="18" charset="0"/>
            </a:endParaRPr>
          </a:p>
        </p:txBody>
      </p:sp>
    </p:spTree>
    <p:extLst>
      <p:ext uri="{BB962C8B-B14F-4D97-AF65-F5344CB8AC3E}">
        <p14:creationId xmlns:p14="http://schemas.microsoft.com/office/powerpoint/2010/main" val="1121767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0" y="332656"/>
            <a:ext cx="9144000" cy="6524863"/>
          </a:xfrm>
          <a:prstGeom prst="rect">
            <a:avLst/>
          </a:prstGeom>
        </p:spPr>
        <p:txBody>
          <a:bodyPr wrap="square">
            <a:spAutoFit/>
          </a:bodyPr>
          <a:lstStyle/>
          <a:p>
            <a:pPr algn="just" rtl="0"/>
            <a:r>
              <a:rPr lang="en-US" sz="1600" b="1" dirty="0"/>
              <a:t>Computer programming             Introduction To </a:t>
            </a:r>
            <a:r>
              <a:rPr lang="en-US" sz="1600" b="1" dirty="0" err="1"/>
              <a:t>Matlab</a:t>
            </a:r>
            <a:r>
              <a:rPr lang="en-US" sz="1600" b="1" dirty="0"/>
              <a:t>                     By Assist Lac. </a:t>
            </a:r>
            <a:r>
              <a:rPr lang="en-US" sz="1600" b="1" dirty="0" err="1"/>
              <a:t>Asmaa</a:t>
            </a:r>
            <a:r>
              <a:rPr lang="en-US" sz="1600" b="1" dirty="0"/>
              <a:t> </a:t>
            </a:r>
            <a:r>
              <a:rPr lang="en-US" sz="1600" b="1" dirty="0" err="1"/>
              <a:t>kh</a:t>
            </a:r>
            <a:r>
              <a:rPr lang="en-US" sz="1600" b="1" dirty="0"/>
              <a:t>. </a:t>
            </a:r>
            <a:endParaRPr lang="en-US" sz="1600" dirty="0"/>
          </a:p>
          <a:p>
            <a:pPr marL="285750" indent="-285750" algn="just" rtl="0">
              <a:buFont typeface="Wingdings" panose="05000000000000000000" pitchFamily="2" charset="2"/>
              <a:buChar char="Ø"/>
            </a:pPr>
            <a:r>
              <a:rPr lang="en-US" dirty="0" smtClean="0">
                <a:solidFill>
                  <a:schemeClr val="accent2"/>
                </a:solidFill>
                <a:latin typeface="Times New Roman" pitchFamily="18" charset="0"/>
                <a:cs typeface="Times New Roman" pitchFamily="18" charset="0"/>
              </a:rPr>
              <a:t>Typing </a:t>
            </a:r>
            <a:r>
              <a:rPr lang="en-US" dirty="0">
                <a:solidFill>
                  <a:schemeClr val="accent2"/>
                </a:solidFill>
                <a:latin typeface="Times New Roman" pitchFamily="18" charset="0"/>
                <a:cs typeface="Times New Roman" pitchFamily="18" charset="0"/>
              </a:rPr>
              <a:t>in Command Window</a:t>
            </a:r>
          </a:p>
          <a:p>
            <a:pPr marL="457200" indent="-457200" algn="just" rtl="0">
              <a:buClr>
                <a:srgbClr val="00B0F0"/>
              </a:buClr>
              <a:buFont typeface="Wingdings" panose="05000000000000000000" pitchFamily="2" charset="2"/>
              <a:buChar char="§"/>
            </a:pPr>
            <a:r>
              <a:rPr lang="en-US" sz="2000" dirty="0" smtClean="0">
                <a:latin typeface="Times New Roman" pitchFamily="18" charset="0"/>
                <a:cs typeface="Times New Roman" pitchFamily="18" charset="0"/>
              </a:rPr>
              <a:t>Abort :</a:t>
            </a:r>
            <a:endParaRPr lang="en-US" sz="2000" dirty="0">
              <a:latin typeface="Times New Roman" pitchFamily="18" charset="0"/>
              <a:cs typeface="Times New Roman" pitchFamily="18" charset="0"/>
            </a:endParaRPr>
          </a:p>
          <a:p>
            <a:pPr marL="285750" indent="-285750" algn="l">
              <a:buFont typeface="Wingdings" panose="05000000000000000000" pitchFamily="2" charset="2"/>
              <a:buChar char="§"/>
            </a:pPr>
            <a:r>
              <a:rPr lang="en-US" dirty="0"/>
              <a:t>In order to </a:t>
            </a:r>
            <a:r>
              <a:rPr lang="en-US" i="1" dirty="0"/>
              <a:t>abort </a:t>
            </a:r>
            <a:r>
              <a:rPr lang="en-US" dirty="0"/>
              <a:t>a command in MATLAB, hold down the control key and press c to generate a local abort with MATLAB.</a:t>
            </a:r>
          </a:p>
          <a:p>
            <a:pPr marL="285750" indent="-285750" algn="l">
              <a:buFont typeface="Wingdings" panose="05000000000000000000" pitchFamily="2" charset="2"/>
              <a:buChar char="§"/>
            </a:pPr>
            <a:r>
              <a:rPr lang="en-US" dirty="0"/>
              <a:t> </a:t>
            </a:r>
          </a:p>
          <a:p>
            <a:pPr marL="457200" indent="-457200" algn="just" rtl="0">
              <a:buClr>
                <a:srgbClr val="00B0F0"/>
              </a:buClr>
              <a:buFont typeface="Wingdings" panose="05000000000000000000" pitchFamily="2" charset="2"/>
              <a:buChar char="§"/>
            </a:pPr>
            <a:r>
              <a:rPr lang="en-US" sz="2000" dirty="0" smtClean="0">
                <a:latin typeface="Times New Roman" pitchFamily="18" charset="0"/>
                <a:cs typeface="Times New Roman" pitchFamily="18" charset="0"/>
              </a:rPr>
              <a:t>The Semicolon (;) :</a:t>
            </a:r>
          </a:p>
          <a:p>
            <a:pPr marL="285750" indent="-285750" algn="l">
              <a:buFont typeface="Wingdings" panose="05000000000000000000" pitchFamily="2" charset="2"/>
              <a:buChar char="§"/>
            </a:pPr>
            <a:r>
              <a:rPr lang="en-US" dirty="0" smtClean="0"/>
              <a:t>If a semicolon (;) is typed at the end of a command the output of the command is not displayed.</a:t>
            </a:r>
          </a:p>
          <a:p>
            <a:pPr marL="285750" indent="-285750" algn="l">
              <a:buFont typeface="Wingdings" panose="05000000000000000000" pitchFamily="2" charset="2"/>
              <a:buChar char="§"/>
            </a:pPr>
            <a:r>
              <a:rPr lang="en-US" b="1" dirty="0"/>
              <a:t> </a:t>
            </a:r>
            <a:endParaRPr lang="en-US" dirty="0"/>
          </a:p>
          <a:p>
            <a:pPr marL="457200" indent="-457200" algn="just" rtl="0">
              <a:buClr>
                <a:srgbClr val="00B0F0"/>
              </a:buClr>
              <a:buFont typeface="Wingdings" panose="05000000000000000000" pitchFamily="2" charset="2"/>
              <a:buChar char="§"/>
            </a:pPr>
            <a:r>
              <a:rPr lang="en-US" sz="2000" dirty="0">
                <a:latin typeface="Times New Roman" pitchFamily="18" charset="0"/>
                <a:cs typeface="Times New Roman" pitchFamily="18" charset="0"/>
              </a:rPr>
              <a:t>Typing </a:t>
            </a:r>
            <a:r>
              <a:rPr lang="en-US" sz="2000" dirty="0" smtClean="0">
                <a:latin typeface="Times New Roman" pitchFamily="18" charset="0"/>
                <a:cs typeface="Times New Roman" pitchFamily="18" charset="0"/>
              </a:rPr>
              <a:t>% :</a:t>
            </a:r>
            <a:endParaRPr lang="en-US" sz="2000" dirty="0">
              <a:latin typeface="Times New Roman" pitchFamily="18" charset="0"/>
              <a:cs typeface="Times New Roman" pitchFamily="18" charset="0"/>
            </a:endParaRPr>
          </a:p>
          <a:p>
            <a:pPr marL="285750" indent="-285750" algn="l">
              <a:buFont typeface="Wingdings" panose="05000000000000000000" pitchFamily="2" charset="2"/>
              <a:buChar char="§"/>
            </a:pPr>
            <a:r>
              <a:rPr lang="en-US" dirty="0"/>
              <a:t>When percent symbol (%) is typed in the beginning of a line, the line is designated as a comment. When the </a:t>
            </a:r>
            <a:r>
              <a:rPr lang="en-US" i="1" dirty="0"/>
              <a:t>enter </a:t>
            </a:r>
            <a:r>
              <a:rPr lang="en-US" dirty="0"/>
              <a:t>key is pressed the line is not executed.</a:t>
            </a:r>
          </a:p>
          <a:p>
            <a:pPr marL="285750" indent="-285750" algn="l">
              <a:buFont typeface="Wingdings" panose="05000000000000000000" pitchFamily="2" charset="2"/>
              <a:buChar char="§"/>
            </a:pPr>
            <a:r>
              <a:rPr lang="en-US" b="1" dirty="0"/>
              <a:t> </a:t>
            </a:r>
            <a:endParaRPr lang="en-US" dirty="0"/>
          </a:p>
          <a:p>
            <a:pPr marL="457200" indent="-457200" algn="just" rtl="0">
              <a:buClr>
                <a:srgbClr val="00B0F0"/>
              </a:buClr>
              <a:buFont typeface="Wingdings" panose="05000000000000000000" pitchFamily="2" charset="2"/>
              <a:buChar char="§"/>
            </a:pPr>
            <a:r>
              <a:rPr lang="en-US" sz="2000" dirty="0">
                <a:latin typeface="Times New Roman" pitchFamily="18" charset="0"/>
                <a:cs typeface="Times New Roman" pitchFamily="18" charset="0"/>
              </a:rPr>
              <a:t>The </a:t>
            </a:r>
            <a:r>
              <a:rPr lang="en-US" sz="2000" dirty="0" err="1">
                <a:latin typeface="Times New Roman" pitchFamily="18" charset="0"/>
                <a:cs typeface="Times New Roman" pitchFamily="18" charset="0"/>
              </a:rPr>
              <a:t>clc</a:t>
            </a:r>
            <a:r>
              <a:rPr lang="en-US" sz="2000" dirty="0">
                <a:latin typeface="Times New Roman" pitchFamily="18" charset="0"/>
                <a:cs typeface="Times New Roman" pitchFamily="18" charset="0"/>
              </a:rPr>
              <a:t> Command :</a:t>
            </a:r>
          </a:p>
          <a:p>
            <a:pPr marL="285750" indent="-285750" algn="l">
              <a:buFont typeface="Wingdings" panose="05000000000000000000" pitchFamily="2" charset="2"/>
              <a:buChar char="§"/>
            </a:pPr>
            <a:r>
              <a:rPr lang="en-US" dirty="0"/>
              <a:t>Typing </a:t>
            </a:r>
            <a:r>
              <a:rPr lang="en-US" i="1" dirty="0" err="1"/>
              <a:t>clc</a:t>
            </a:r>
            <a:r>
              <a:rPr lang="en-US" i="1" dirty="0"/>
              <a:t> </a:t>
            </a:r>
            <a:r>
              <a:rPr lang="en-US" dirty="0"/>
              <a:t>command and pressing </a:t>
            </a:r>
            <a:r>
              <a:rPr lang="en-US" i="1" dirty="0"/>
              <a:t>enter </a:t>
            </a:r>
            <a:r>
              <a:rPr lang="en-US" dirty="0"/>
              <a:t>cleans the command window. Once the </a:t>
            </a:r>
            <a:r>
              <a:rPr lang="en-US" i="1" dirty="0" err="1"/>
              <a:t>clc</a:t>
            </a:r>
            <a:r>
              <a:rPr lang="en-US" i="1" dirty="0"/>
              <a:t> </a:t>
            </a:r>
            <a:r>
              <a:rPr lang="en-US" dirty="0"/>
              <a:t>command is executed a clear window is displayed.</a:t>
            </a:r>
          </a:p>
          <a:p>
            <a:pPr marL="285750" indent="-285750" algn="l">
              <a:buFont typeface="Wingdings" panose="05000000000000000000" pitchFamily="2" charset="2"/>
              <a:buChar char="§"/>
            </a:pPr>
            <a:r>
              <a:rPr lang="en-US" b="1" dirty="0"/>
              <a:t> </a:t>
            </a:r>
            <a:endParaRPr lang="en-US" dirty="0"/>
          </a:p>
          <a:p>
            <a:pPr marL="457200" indent="-457200" algn="just" rtl="0">
              <a:buClr>
                <a:srgbClr val="00B0F0"/>
              </a:buClr>
              <a:buFont typeface="Wingdings" panose="05000000000000000000" pitchFamily="2" charset="2"/>
              <a:buChar char="§"/>
            </a:pPr>
            <a:r>
              <a:rPr lang="en-US" sz="2000" dirty="0">
                <a:latin typeface="Times New Roman" pitchFamily="18" charset="0"/>
                <a:cs typeface="Times New Roman" pitchFamily="18" charset="0"/>
              </a:rPr>
              <a:t>Help :</a:t>
            </a:r>
          </a:p>
          <a:p>
            <a:pPr marL="285750" indent="-285750" algn="l">
              <a:buFont typeface="Wingdings" panose="05000000000000000000" pitchFamily="2" charset="2"/>
              <a:buChar char="§"/>
            </a:pPr>
            <a:r>
              <a:rPr lang="en-US" dirty="0"/>
              <a:t>MATLAB has a host of built-in functions. For a complete list, refer to MATLAB users</a:t>
            </a:r>
          </a:p>
          <a:p>
            <a:pPr marL="285750" indent="-285750" algn="l" rtl="0">
              <a:buFont typeface="Wingdings" panose="05000000000000000000" pitchFamily="2" charset="2"/>
              <a:buChar char="§"/>
            </a:pPr>
            <a:r>
              <a:rPr lang="en-US" dirty="0"/>
              <a:t>guide or refer to the </a:t>
            </a:r>
            <a:r>
              <a:rPr lang="en-US" i="1" dirty="0"/>
              <a:t>on line Help</a:t>
            </a:r>
            <a:r>
              <a:rPr lang="en-US" dirty="0"/>
              <a:t>. To obtain help on a particular topic in the list, </a:t>
            </a:r>
            <a:r>
              <a:rPr lang="en-US" i="1" dirty="0"/>
              <a:t>e.g.</a:t>
            </a:r>
            <a:r>
              <a:rPr lang="en-US" dirty="0"/>
              <a:t>, inverse, type </a:t>
            </a:r>
            <a:r>
              <a:rPr lang="en-US" i="1" dirty="0"/>
              <a:t>help inv</a:t>
            </a:r>
            <a:r>
              <a:rPr lang="en-US" dirty="0"/>
              <a:t>.</a:t>
            </a:r>
          </a:p>
        </p:txBody>
      </p:sp>
    </p:spTree>
    <p:extLst>
      <p:ext uri="{BB962C8B-B14F-4D97-AF65-F5344CB8AC3E}">
        <p14:creationId xmlns:p14="http://schemas.microsoft.com/office/powerpoint/2010/main" val="4061514459"/>
      </p:ext>
    </p:extLst>
  </p:cSld>
  <p:clrMapOvr>
    <a:masterClrMapping/>
  </p:clrMapOvr>
  <mc:AlternateContent xmlns:mc="http://schemas.openxmlformats.org/markup-compatibility/2006" xmlns:p14="http://schemas.microsoft.com/office/powerpoint/2010/main">
    <mc:Choice Requires="p14">
      <p:transition spd="slow" p14:dur="1600">
        <p14:prism dir="r" isInverted="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323528" y="61248"/>
            <a:ext cx="8749066" cy="2554545"/>
          </a:xfrm>
          <a:prstGeom prst="rect">
            <a:avLst/>
          </a:prstGeom>
        </p:spPr>
        <p:txBody>
          <a:bodyPr wrap="square">
            <a:spAutoFit/>
          </a:bodyPr>
          <a:lstStyle/>
          <a:p>
            <a:pPr algn="just" rtl="0"/>
            <a:r>
              <a:rPr lang="en-US" sz="1600" b="1" dirty="0">
                <a:solidFill>
                  <a:schemeClr val="bg1"/>
                </a:solidFill>
              </a:rPr>
              <a:t>Computer programming             Introduction To </a:t>
            </a:r>
            <a:r>
              <a:rPr lang="en-US" sz="1600" b="1" dirty="0" err="1">
                <a:solidFill>
                  <a:schemeClr val="bg1"/>
                </a:solidFill>
              </a:rPr>
              <a:t>Matlab</a:t>
            </a:r>
            <a:r>
              <a:rPr lang="en-US" sz="1600" b="1" dirty="0">
                <a:solidFill>
                  <a:schemeClr val="bg1"/>
                </a:solidFill>
              </a:rPr>
              <a:t>                     By 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algn="just" rtl="0"/>
            <a:endParaRPr lang="en-US" sz="1600" dirty="0" smtClean="0">
              <a:solidFill>
                <a:schemeClr val="accent4"/>
              </a:solidFill>
              <a:latin typeface="Times New Roman" pitchFamily="18" charset="0"/>
              <a:cs typeface="Times New Roman" pitchFamily="18" charset="0"/>
            </a:endParaRPr>
          </a:p>
          <a:p>
            <a:pPr algn="just" rtl="0"/>
            <a:endParaRPr lang="en-US" sz="1600" dirty="0">
              <a:solidFill>
                <a:schemeClr val="accent4"/>
              </a:solidFill>
              <a:latin typeface="Times New Roman" pitchFamily="18" charset="0"/>
              <a:cs typeface="Times New Roman" pitchFamily="18" charset="0"/>
            </a:endParaRPr>
          </a:p>
          <a:p>
            <a:pPr algn="just" rtl="0"/>
            <a:endParaRPr lang="en-US" sz="2400" dirty="0" smtClean="0">
              <a:solidFill>
                <a:schemeClr val="accent4"/>
              </a:solidFill>
              <a:latin typeface="Times New Roman" pitchFamily="18" charset="0"/>
              <a:cs typeface="Times New Roman" pitchFamily="18" charset="0"/>
            </a:endParaRPr>
          </a:p>
          <a:p>
            <a:pPr algn="l"/>
            <a:r>
              <a:rPr lang="en-US" sz="2400" b="1" dirty="0"/>
              <a:t>Arithmetic </a:t>
            </a:r>
            <a:r>
              <a:rPr lang="en-US" sz="2400" b="1" dirty="0" smtClean="0"/>
              <a:t>Operations</a:t>
            </a:r>
          </a:p>
          <a:p>
            <a:pPr algn="l"/>
            <a:r>
              <a:rPr lang="en-US" sz="2000" dirty="0" smtClean="0"/>
              <a:t>The </a:t>
            </a:r>
            <a:r>
              <a:rPr lang="en-US" sz="2000" dirty="0"/>
              <a:t>symbols for arithmetic operations with scalars are summarized below in Table</a:t>
            </a:r>
          </a:p>
          <a:p>
            <a:pPr algn="l" rtl="0"/>
            <a:endParaRPr lang="en-US" sz="2400" dirty="0">
              <a:solidFill>
                <a:schemeClr val="accent4"/>
              </a:solidFill>
              <a:latin typeface="Times New Roman" pitchFamily="18" charset="0"/>
              <a:cs typeface="Times New Roman" pitchFamily="18" charset="0"/>
            </a:endParaRPr>
          </a:p>
        </p:txBody>
      </p:sp>
      <p:pic>
        <p:nvPicPr>
          <p:cNvPr id="9" name="Picture 8"/>
          <p:cNvPicPr/>
          <p:nvPr/>
        </p:nvPicPr>
        <p:blipFill>
          <a:blip r:embed="rId3"/>
          <a:srcRect/>
          <a:stretch>
            <a:fillRect/>
          </a:stretch>
        </p:blipFill>
        <p:spPr bwMode="auto">
          <a:xfrm>
            <a:off x="611560" y="2132856"/>
            <a:ext cx="8064895" cy="3312367"/>
          </a:xfrm>
          <a:prstGeom prst="rect">
            <a:avLst/>
          </a:prstGeom>
          <a:noFill/>
          <a:ln w="9525">
            <a:noFill/>
            <a:miter lim="800000"/>
            <a:headEnd/>
            <a:tailEnd/>
          </a:ln>
        </p:spPr>
      </p:pic>
    </p:spTree>
    <p:extLst>
      <p:ext uri="{BB962C8B-B14F-4D97-AF65-F5344CB8AC3E}">
        <p14:creationId xmlns:p14="http://schemas.microsoft.com/office/powerpoint/2010/main" val="28251806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مستطيل 2"/>
          <p:cNvSpPr/>
          <p:nvPr/>
        </p:nvSpPr>
        <p:spPr>
          <a:xfrm>
            <a:off x="89925" y="16768"/>
            <a:ext cx="9036496" cy="2369880"/>
          </a:xfrm>
          <a:prstGeom prst="rect">
            <a:avLst/>
          </a:prstGeom>
        </p:spPr>
        <p:txBody>
          <a:bodyPr wrap="square">
            <a:spAutoFit/>
          </a:bodyPr>
          <a:lstStyle/>
          <a:p>
            <a:pPr lvl="1" algn="l" rtl="0">
              <a:lnSpc>
                <a:spcPct val="200000"/>
              </a:lnSpc>
              <a:buClr>
                <a:srgbClr val="FF0000"/>
              </a:buClr>
            </a:pPr>
            <a:r>
              <a:rPr lang="en-US" sz="1400" b="1" dirty="0"/>
              <a:t>Computer programming             Introduction To </a:t>
            </a:r>
            <a:r>
              <a:rPr lang="en-US" sz="1400" b="1" dirty="0" err="1"/>
              <a:t>Matlab</a:t>
            </a:r>
            <a:r>
              <a:rPr lang="en-US" sz="1400" b="1" dirty="0"/>
              <a:t>                     By Assist Lac. </a:t>
            </a:r>
            <a:r>
              <a:rPr lang="en-US" sz="1400" b="1" dirty="0" err="1"/>
              <a:t>Asmaa</a:t>
            </a:r>
            <a:r>
              <a:rPr lang="en-US" sz="1400" b="1" dirty="0"/>
              <a:t> </a:t>
            </a:r>
            <a:r>
              <a:rPr lang="en-US" sz="1400" b="1" dirty="0" err="1"/>
              <a:t>kh</a:t>
            </a:r>
            <a:r>
              <a:rPr lang="en-US" sz="1400" b="1" dirty="0"/>
              <a:t>. </a:t>
            </a:r>
            <a:endParaRPr lang="en-US" sz="1400" dirty="0"/>
          </a:p>
          <a:p>
            <a:pPr lvl="1" algn="l" rtl="0">
              <a:lnSpc>
                <a:spcPct val="200000"/>
              </a:lnSpc>
              <a:buClr>
                <a:srgbClr val="FF0000"/>
              </a:buClr>
            </a:pPr>
            <a:r>
              <a:rPr lang="en-US" sz="2400" dirty="0" smtClean="0">
                <a:solidFill>
                  <a:schemeClr val="accent1"/>
                </a:solidFill>
                <a:latin typeface="Times New Roman" panose="02020603050405020304" pitchFamily="18" charset="0"/>
                <a:cs typeface="Times New Roman" panose="02020603050405020304" pitchFamily="18" charset="0"/>
              </a:rPr>
              <a:t>Elementary </a:t>
            </a:r>
            <a:r>
              <a:rPr lang="en-US" sz="2400" dirty="0">
                <a:solidFill>
                  <a:schemeClr val="accent1"/>
                </a:solidFill>
                <a:latin typeface="Times New Roman" panose="02020603050405020304" pitchFamily="18" charset="0"/>
                <a:cs typeface="Times New Roman" panose="02020603050405020304" pitchFamily="18" charset="0"/>
              </a:rPr>
              <a:t>Math Built in Functions</a:t>
            </a:r>
          </a:p>
          <a:p>
            <a:pPr algn="l"/>
            <a:r>
              <a:rPr lang="en-US" dirty="0"/>
              <a:t>MATLAB contains a number of functions for performing computations which require the use of logarithms, elementary math functions, and trigonometric math functions. List of these commonly used elementary MATLAB mathematical built-in functions are given in </a:t>
            </a:r>
            <a:endParaRPr lang="en-US" dirty="0" smtClean="0"/>
          </a:p>
          <a:p>
            <a:pPr algn="l"/>
            <a:r>
              <a:rPr lang="en-US" dirty="0" smtClean="0"/>
              <a:t>Tables.</a:t>
            </a:r>
            <a:endParaRPr lang="en-US" sz="2000" dirty="0">
              <a:solidFill>
                <a:schemeClr val="tx1"/>
              </a:solidFill>
            </a:endParaRPr>
          </a:p>
        </p:txBody>
      </p:sp>
      <p:pic>
        <p:nvPicPr>
          <p:cNvPr id="4" name="Picture 3"/>
          <p:cNvPicPr/>
          <p:nvPr/>
        </p:nvPicPr>
        <p:blipFill>
          <a:blip r:embed="rId2"/>
          <a:srcRect/>
          <a:stretch>
            <a:fillRect/>
          </a:stretch>
        </p:blipFill>
        <p:spPr bwMode="auto">
          <a:xfrm>
            <a:off x="719741" y="2386648"/>
            <a:ext cx="7776864" cy="4031605"/>
          </a:xfrm>
          <a:prstGeom prst="rect">
            <a:avLst/>
          </a:prstGeom>
          <a:noFill/>
          <a:ln w="9525">
            <a:noFill/>
            <a:miter lim="800000"/>
            <a:headEnd/>
            <a:tailEnd/>
          </a:ln>
        </p:spPr>
      </p:pic>
    </p:spTree>
    <p:extLst>
      <p:ext uri="{BB962C8B-B14F-4D97-AF65-F5344CB8AC3E}">
        <p14:creationId xmlns:p14="http://schemas.microsoft.com/office/powerpoint/2010/main" val="1071742512"/>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188640"/>
            <a:ext cx="8229600" cy="6480720"/>
          </a:xfrm>
        </p:spPr>
        <p:txBody>
          <a:bodyPr>
            <a:noAutofit/>
          </a:bodyPr>
          <a:lstStyle/>
          <a:p>
            <a:pPr marL="0" marR="45720" lvl="0" indent="0">
              <a:buClr>
                <a:srgbClr val="0BD0D9"/>
              </a:buClr>
              <a:buNone/>
            </a:pPr>
            <a:endParaRPr lang="en-US" sz="2000" dirty="0" smtClean="0">
              <a:solidFill>
                <a:prstClr val="black">
                  <a:lumMod val="95000"/>
                  <a:lumOff val="5000"/>
                </a:prstClr>
              </a:solidFill>
            </a:endParaRPr>
          </a:p>
          <a:p>
            <a:pPr marL="0" marR="45720" lvl="0" indent="0">
              <a:buClr>
                <a:srgbClr val="0BD0D9"/>
              </a:buClr>
              <a:buNone/>
            </a:pPr>
            <a:r>
              <a:rPr lang="en-US" sz="2000" dirty="0" smtClean="0">
                <a:solidFill>
                  <a:prstClr val="black">
                    <a:lumMod val="95000"/>
                    <a:lumOff val="5000"/>
                  </a:prstClr>
                </a:solidFill>
              </a:rPr>
              <a:t> </a:t>
            </a:r>
            <a:endParaRPr lang="en-US" dirty="0"/>
          </a:p>
        </p:txBody>
      </p:sp>
      <p:pic>
        <p:nvPicPr>
          <p:cNvPr id="4" name="Picture 3"/>
          <p:cNvPicPr/>
          <p:nvPr/>
        </p:nvPicPr>
        <p:blipFill>
          <a:blip r:embed="rId2"/>
          <a:srcRect/>
          <a:stretch>
            <a:fillRect/>
          </a:stretch>
        </p:blipFill>
        <p:spPr bwMode="auto">
          <a:xfrm>
            <a:off x="395536" y="188640"/>
            <a:ext cx="8208912" cy="6264696"/>
          </a:xfrm>
          <a:prstGeom prst="rect">
            <a:avLst/>
          </a:prstGeom>
          <a:noFill/>
          <a:ln w="9525">
            <a:noFill/>
            <a:miter lim="800000"/>
            <a:headEnd/>
            <a:tailEnd/>
          </a:ln>
        </p:spPr>
      </p:pic>
    </p:spTree>
    <p:extLst>
      <p:ext uri="{BB962C8B-B14F-4D97-AF65-F5344CB8AC3E}">
        <p14:creationId xmlns:p14="http://schemas.microsoft.com/office/powerpoint/2010/main" val="13745869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964488" cy="5919936"/>
          </a:xfrm>
        </p:spPr>
        <p:txBody>
          <a:bodyPr>
            <a:normAutofit fontScale="32500" lnSpcReduction="20000"/>
          </a:bodyPr>
          <a:lstStyle/>
          <a:p>
            <a:pPr marL="0" indent="0" algn="ctr">
              <a:lnSpc>
                <a:spcPct val="170000"/>
              </a:lnSpc>
              <a:buNone/>
            </a:pPr>
            <a:r>
              <a:rPr lang="en-US" sz="4900" b="1" dirty="0"/>
              <a:t>Computer programming             Introduction To </a:t>
            </a:r>
            <a:r>
              <a:rPr lang="en-US" sz="4900" b="1" dirty="0" err="1"/>
              <a:t>Matlab</a:t>
            </a:r>
            <a:r>
              <a:rPr lang="en-US" sz="4900" b="1" dirty="0"/>
              <a:t>                     By Assist Lac. </a:t>
            </a:r>
            <a:r>
              <a:rPr lang="en-US" sz="4900" b="1" dirty="0" err="1"/>
              <a:t>Asmaa</a:t>
            </a:r>
            <a:r>
              <a:rPr lang="en-US" sz="4900" b="1" dirty="0"/>
              <a:t> </a:t>
            </a:r>
            <a:r>
              <a:rPr lang="en-US" sz="4900" b="1" dirty="0" err="1"/>
              <a:t>kh</a:t>
            </a:r>
            <a:r>
              <a:rPr lang="en-US" sz="4900" b="1" dirty="0"/>
              <a:t>. </a:t>
            </a:r>
            <a:endParaRPr lang="en-US" sz="4900" dirty="0"/>
          </a:p>
          <a:p>
            <a:pPr marL="0" indent="0" algn="ctr">
              <a:lnSpc>
                <a:spcPct val="170000"/>
              </a:lnSpc>
              <a:buNone/>
            </a:pPr>
            <a:r>
              <a:rPr lang="en-US" sz="6200" b="1" dirty="0" smtClean="0">
                <a:solidFill>
                  <a:srgbClr val="00B0F0"/>
                </a:solidFill>
              </a:rPr>
              <a:t>PROGRAMMING </a:t>
            </a:r>
            <a:r>
              <a:rPr lang="en-US" sz="6200" b="1" dirty="0">
                <a:solidFill>
                  <a:srgbClr val="00B0F0"/>
                </a:solidFill>
              </a:rPr>
              <a:t>IN MATLAB</a:t>
            </a:r>
          </a:p>
          <a:p>
            <a:pPr marL="0" indent="0">
              <a:buNone/>
            </a:pPr>
            <a:r>
              <a:rPr lang="en-US" sz="8000" b="1" dirty="0"/>
              <a:t> </a:t>
            </a:r>
            <a:endParaRPr lang="en-US" sz="8000" dirty="0"/>
          </a:p>
          <a:p>
            <a:pPr marL="0" indent="0">
              <a:buNone/>
            </a:pPr>
            <a:r>
              <a:rPr lang="en-US" sz="6200" i="1" dirty="0">
                <a:solidFill>
                  <a:srgbClr val="00B0F0"/>
                </a:solidFill>
              </a:rPr>
              <a:t>M-files: Scripts and functions</a:t>
            </a:r>
          </a:p>
          <a:p>
            <a:pPr marL="0" indent="0">
              <a:lnSpc>
                <a:spcPct val="170000"/>
              </a:lnSpc>
              <a:buNone/>
            </a:pPr>
            <a:r>
              <a:rPr lang="en-US" sz="6200" i="1" dirty="0"/>
              <a:t>To take advantage of MATLAB’s full capabilities, we need to know how to construct long (and sometimes complex) sequences of statements. This can be done by writing the commands in a file and calling it from within MATLAB. Such files are called “m-files” because they must have the filename extension “.m”. This extension is required in order for these files to be interpreted by MATLAB.</a:t>
            </a:r>
          </a:p>
          <a:p>
            <a:pPr marL="0" indent="0">
              <a:lnSpc>
                <a:spcPct val="170000"/>
              </a:lnSpc>
              <a:buNone/>
            </a:pPr>
            <a:r>
              <a:rPr lang="en-US" sz="6200" i="1" dirty="0"/>
              <a:t>There are two types of m-files: script files and function files. </a:t>
            </a:r>
            <a:endParaRPr lang="en-US" altLang="zh-TW" sz="6200" i="1" dirty="0"/>
          </a:p>
        </p:txBody>
      </p:sp>
    </p:spTree>
    <p:extLst>
      <p:ext uri="{BB962C8B-B14F-4D97-AF65-F5344CB8AC3E}">
        <p14:creationId xmlns:p14="http://schemas.microsoft.com/office/powerpoint/2010/main" val="2459322082"/>
      </p:ext>
    </p:extLst>
  </p:cSld>
  <p:clrMapOvr>
    <a:masterClrMapping/>
  </p:clrMapOvr>
  <p:transition spd="slow">
    <p:push di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0" y="188640"/>
            <a:ext cx="8964488" cy="6480720"/>
          </a:xfrm>
        </p:spPr>
        <p:txBody>
          <a:bodyPr>
            <a:normAutofit/>
          </a:bodyPr>
          <a:lstStyle/>
          <a:p>
            <a:pPr marL="0" indent="0" algn="ctr">
              <a:lnSpc>
                <a:spcPct val="170000"/>
              </a:lnSpc>
              <a:buNone/>
            </a:pPr>
            <a:r>
              <a:rPr lang="en-US" sz="1600" b="1" dirty="0"/>
              <a:t>Computer programming             Introduction To </a:t>
            </a:r>
            <a:r>
              <a:rPr lang="en-US" sz="1600" b="1" dirty="0" err="1"/>
              <a:t>Matlab</a:t>
            </a:r>
            <a:r>
              <a:rPr lang="en-US" sz="1600" b="1" dirty="0"/>
              <a:t>  </a:t>
            </a:r>
            <a:r>
              <a:rPr lang="en-US" sz="1600" b="1" dirty="0" smtClean="0"/>
              <a:t>                </a:t>
            </a:r>
            <a:r>
              <a:rPr lang="en-US" sz="1600" b="1" dirty="0"/>
              <a:t>By Assist Lac. </a:t>
            </a:r>
            <a:r>
              <a:rPr lang="en-US" sz="1600" b="1" dirty="0" err="1"/>
              <a:t>Asmaa</a:t>
            </a:r>
            <a:r>
              <a:rPr lang="en-US" sz="1600" b="1" dirty="0"/>
              <a:t> </a:t>
            </a:r>
            <a:r>
              <a:rPr lang="en-US" sz="1600" b="1" dirty="0" err="1"/>
              <a:t>kh</a:t>
            </a:r>
            <a:r>
              <a:rPr lang="en-US" sz="1600" b="1" dirty="0"/>
              <a:t>. </a:t>
            </a:r>
            <a:endParaRPr lang="en-US" sz="1600" dirty="0"/>
          </a:p>
          <a:p>
            <a:pPr marL="0" indent="0">
              <a:lnSpc>
                <a:spcPct val="160000"/>
              </a:lnSpc>
              <a:buNone/>
            </a:pPr>
            <a:endParaRPr lang="en-US" sz="2000" i="1" dirty="0" smtClean="0">
              <a:solidFill>
                <a:srgbClr val="00B0F0"/>
              </a:solidFill>
            </a:endParaRPr>
          </a:p>
          <a:p>
            <a:pPr marL="0" indent="0">
              <a:lnSpc>
                <a:spcPct val="160000"/>
              </a:lnSpc>
              <a:buNone/>
            </a:pPr>
            <a:r>
              <a:rPr lang="en-US" sz="2000" i="1" dirty="0" smtClean="0">
                <a:solidFill>
                  <a:srgbClr val="00B0F0"/>
                </a:solidFill>
              </a:rPr>
              <a:t>Script </a:t>
            </a:r>
            <a:r>
              <a:rPr lang="en-US" sz="2000" i="1" dirty="0">
                <a:solidFill>
                  <a:srgbClr val="00B0F0"/>
                </a:solidFill>
              </a:rPr>
              <a:t>files </a:t>
            </a:r>
            <a:r>
              <a:rPr lang="en-US" sz="2000" i="1" dirty="0"/>
              <a:t>contain a sequence of usual MATLAB commands, that are executed (in order) once the script is called within MATLAB. For example, if such a file has the name compute .m , then typing the command compute at the MATLAB prompt will cause the statements in that file to be executed. Script files can be very useful when entering data into a matrix.</a:t>
            </a:r>
          </a:p>
          <a:p>
            <a:pPr marL="0" indent="0" algn="ctr">
              <a:lnSpc>
                <a:spcPct val="170000"/>
              </a:lnSpc>
              <a:buNone/>
            </a:pPr>
            <a:endParaRPr lang="en-US" sz="2800" dirty="0" smtClean="0"/>
          </a:p>
          <a:p>
            <a:pPr marL="0" indent="0">
              <a:buNone/>
            </a:pPr>
            <a:r>
              <a:rPr lang="en-US" sz="2800" dirty="0"/>
              <a:t> </a:t>
            </a:r>
          </a:p>
          <a:p>
            <a:pPr marL="0" indent="0">
              <a:buNone/>
            </a:pPr>
            <a:r>
              <a:rPr lang="en-US" sz="2800" dirty="0"/>
              <a:t> </a:t>
            </a:r>
          </a:p>
          <a:p>
            <a:pPr marL="0" indent="0" algn="ctr">
              <a:lnSpc>
                <a:spcPct val="170000"/>
              </a:lnSpc>
              <a:buNone/>
            </a:pPr>
            <a:endParaRPr lang="en-US" sz="2800" dirty="0"/>
          </a:p>
          <a:p>
            <a:pPr>
              <a:lnSpc>
                <a:spcPct val="170000"/>
              </a:lnSpc>
              <a:buFont typeface="Wingdings" panose="05000000000000000000" pitchFamily="2" charset="2"/>
              <a:buChar char="§"/>
            </a:pPr>
            <a:endParaRPr lang="en-US" altLang="zh-TW" sz="2800" i="1" dirty="0"/>
          </a:p>
          <a:p>
            <a:pPr marL="0" indent="0" algn="ctr">
              <a:lnSpc>
                <a:spcPct val="170000"/>
              </a:lnSpc>
              <a:buNone/>
            </a:pPr>
            <a:endParaRPr lang="en-US" altLang="zh-TW" sz="2800" i="1" dirty="0"/>
          </a:p>
          <a:p>
            <a:pPr>
              <a:lnSpc>
                <a:spcPct val="170000"/>
              </a:lnSpc>
              <a:buFont typeface="Wingdings" panose="05000000000000000000" pitchFamily="2" charset="2"/>
              <a:buChar char="§"/>
            </a:pPr>
            <a:endParaRPr lang="en-US" altLang="zh-TW" sz="2800" i="1" dirty="0">
              <a:solidFill>
                <a:schemeClr val="accent4"/>
              </a:solidFill>
            </a:endParaRPr>
          </a:p>
          <a:p>
            <a:pPr>
              <a:lnSpc>
                <a:spcPct val="170000"/>
              </a:lnSpc>
              <a:buFont typeface="Wingdings" panose="05000000000000000000" pitchFamily="2" charset="2"/>
              <a:buChar char="§"/>
            </a:pPr>
            <a:endParaRPr lang="en-US" sz="2800" dirty="0">
              <a:solidFill>
                <a:schemeClr val="accent4"/>
              </a:solidFill>
            </a:endParaRPr>
          </a:p>
          <a:p>
            <a:pPr marL="0" indent="0" algn="ctr">
              <a:lnSpc>
                <a:spcPct val="170000"/>
              </a:lnSpc>
              <a:buNone/>
            </a:pPr>
            <a:endParaRPr 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75656" y="3573016"/>
            <a:ext cx="6286500" cy="13525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295885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عنوان فرعي 2"/>
              <p:cNvSpPr>
                <a:spLocks noGrp="1"/>
              </p:cNvSpPr>
              <p:nvPr>
                <p:ph type="subTitle" idx="1"/>
              </p:nvPr>
            </p:nvSpPr>
            <p:spPr>
              <a:xfrm>
                <a:off x="251520" y="404664"/>
                <a:ext cx="8640960" cy="5976664"/>
              </a:xfrm>
            </p:spPr>
            <p:txBody>
              <a:bodyPr>
                <a:normAutofit fontScale="92500"/>
              </a:bodyPr>
              <a:lstStyle/>
              <a:p>
                <a:pPr algn="l"/>
                <a:r>
                  <a:rPr lang="en-US" sz="1600" b="1" dirty="0">
                    <a:solidFill>
                      <a:schemeClr val="bg1"/>
                    </a:solidFill>
                  </a:rPr>
                  <a:t>Computer programming             Introduction To </a:t>
                </a:r>
                <a:r>
                  <a:rPr lang="en-US" sz="1600" b="1" dirty="0" err="1">
                    <a:solidFill>
                      <a:schemeClr val="bg1"/>
                    </a:solidFill>
                  </a:rPr>
                  <a:t>Matlab</a:t>
                </a:r>
                <a:r>
                  <a:rPr lang="en-US" sz="1600" b="1" dirty="0">
                    <a:solidFill>
                      <a:schemeClr val="bg1"/>
                    </a:solidFill>
                  </a:rPr>
                  <a:t>                     By 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algn="l"/>
                <a:endParaRPr lang="en-US" sz="2000" i="1" dirty="0" smtClean="0">
                  <a:solidFill>
                    <a:schemeClr val="bg1"/>
                  </a:solidFill>
                </a:endParaRPr>
              </a:p>
              <a:p>
                <a:pPr algn="l"/>
                <a:endParaRPr lang="en-US" sz="2000" i="1" dirty="0" smtClean="0">
                  <a:solidFill>
                    <a:schemeClr val="bg1"/>
                  </a:solidFill>
                </a:endParaRPr>
              </a:p>
              <a:p>
                <a:pPr algn="l"/>
                <a14:m>
                  <m:oMath xmlns:m="http://schemas.openxmlformats.org/officeDocument/2006/math">
                    <m:r>
                      <m:rPr>
                        <m:nor/>
                      </m:rPr>
                      <a:rPr lang="en-US" sz="2000">
                        <a:solidFill>
                          <a:schemeClr val="bg1"/>
                        </a:solidFill>
                      </a:rPr>
                      <m:t>Example</m:t>
                    </m:r>
                    <m:r>
                      <m:rPr>
                        <m:nor/>
                      </m:rPr>
                      <a:rPr lang="en-US" sz="2000">
                        <a:solidFill>
                          <a:schemeClr val="bg1"/>
                        </a:solidFill>
                      </a:rPr>
                      <m:t>:− </m:t>
                    </m:r>
                    <m:r>
                      <m:rPr>
                        <m:nor/>
                      </m:rPr>
                      <a:rPr lang="en-US" sz="2000">
                        <a:solidFill>
                          <a:schemeClr val="bg1"/>
                        </a:solidFill>
                      </a:rPr>
                      <m:t>Create</m:t>
                    </m:r>
                    <m:r>
                      <m:rPr>
                        <m:nor/>
                      </m:rPr>
                      <a:rPr lang="en-US" sz="2000">
                        <a:solidFill>
                          <a:schemeClr val="bg1"/>
                        </a:solidFill>
                      </a:rPr>
                      <m:t> </m:t>
                    </m:r>
                    <m:r>
                      <m:rPr>
                        <m:nor/>
                      </m:rPr>
                      <a:rPr lang="en-US" sz="2000">
                        <a:solidFill>
                          <a:schemeClr val="bg1"/>
                        </a:solidFill>
                      </a:rPr>
                      <m:t>the</m:t>
                    </m:r>
                    <m:r>
                      <m:rPr>
                        <m:nor/>
                      </m:rPr>
                      <a:rPr lang="en-US" sz="2000">
                        <a:solidFill>
                          <a:schemeClr val="bg1"/>
                        </a:solidFill>
                      </a:rPr>
                      <m:t> </m:t>
                    </m:r>
                    <m:r>
                      <m:rPr>
                        <m:nor/>
                      </m:rPr>
                      <a:rPr lang="en-US" sz="2000">
                        <a:solidFill>
                          <a:schemeClr val="bg1"/>
                        </a:solidFill>
                      </a:rPr>
                      <m:t>script</m:t>
                    </m:r>
                    <m:r>
                      <m:rPr>
                        <m:nor/>
                      </m:rPr>
                      <a:rPr lang="en-US" sz="2000">
                        <a:solidFill>
                          <a:schemeClr val="bg1"/>
                        </a:solidFill>
                      </a:rPr>
                      <m:t> </m:t>
                    </m:r>
                    <m:r>
                      <m:rPr>
                        <m:nor/>
                      </m:rPr>
                      <a:rPr lang="en-US" sz="2000">
                        <a:solidFill>
                          <a:schemeClr val="bg1"/>
                        </a:solidFill>
                      </a:rPr>
                      <m:t>file</m:t>
                    </m:r>
                    <m:r>
                      <m:rPr>
                        <m:nor/>
                      </m:rPr>
                      <a:rPr lang="en-US" sz="2000">
                        <a:solidFill>
                          <a:schemeClr val="bg1"/>
                        </a:solidFill>
                      </a:rPr>
                      <m:t> </m:t>
                    </m:r>
                    <m:r>
                      <m:rPr>
                        <m:nor/>
                      </m:rPr>
                      <a:rPr lang="en-US" sz="2000">
                        <a:solidFill>
                          <a:schemeClr val="bg1"/>
                        </a:solidFill>
                      </a:rPr>
                      <m:t>then</m:t>
                    </m:r>
                    <m:r>
                      <m:rPr>
                        <m:nor/>
                      </m:rPr>
                      <a:rPr lang="en-US" sz="2000">
                        <a:solidFill>
                          <a:schemeClr val="bg1"/>
                        </a:solidFill>
                      </a:rPr>
                      <m:t> </m:t>
                    </m:r>
                    <m:r>
                      <m:rPr>
                        <m:nor/>
                      </m:rPr>
                      <a:rPr lang="en-US" sz="2000">
                        <a:solidFill>
                          <a:schemeClr val="bg1"/>
                        </a:solidFill>
                      </a:rPr>
                      <m:t>write</m:t>
                    </m:r>
                    <m:r>
                      <m:rPr>
                        <m:nor/>
                      </m:rPr>
                      <a:rPr lang="en-US" sz="2000">
                        <a:solidFill>
                          <a:schemeClr val="bg1"/>
                        </a:solidFill>
                      </a:rPr>
                      <m:t> </m:t>
                    </m:r>
                    <m:r>
                      <m:rPr>
                        <m:nor/>
                      </m:rPr>
                      <a:rPr lang="en-US" sz="2000">
                        <a:solidFill>
                          <a:schemeClr val="bg1"/>
                        </a:solidFill>
                      </a:rPr>
                      <m:t>a</m:t>
                    </m:r>
                    <m:r>
                      <m:rPr>
                        <m:nor/>
                      </m:rPr>
                      <a:rPr lang="en-US" sz="2000">
                        <a:solidFill>
                          <a:schemeClr val="bg1"/>
                        </a:solidFill>
                      </a:rPr>
                      <m:t> </m:t>
                    </m:r>
                    <m:r>
                      <m:rPr>
                        <m:nor/>
                      </m:rPr>
                      <a:rPr lang="en-US" sz="2000">
                        <a:solidFill>
                          <a:schemeClr val="bg1"/>
                        </a:solidFill>
                      </a:rPr>
                      <m:t>program</m:t>
                    </m:r>
                    <m:r>
                      <m:rPr>
                        <m:nor/>
                      </m:rPr>
                      <a:rPr lang="en-US" sz="2000">
                        <a:solidFill>
                          <a:schemeClr val="bg1"/>
                        </a:solidFill>
                      </a:rPr>
                      <m:t> </m:t>
                    </m:r>
                    <m:r>
                      <m:rPr>
                        <m:nor/>
                      </m:rPr>
                      <a:rPr lang="en-US" sz="2000">
                        <a:solidFill>
                          <a:schemeClr val="bg1"/>
                        </a:solidFill>
                      </a:rPr>
                      <m:t>to</m:t>
                    </m:r>
                    <m:r>
                      <m:rPr>
                        <m:nor/>
                      </m:rPr>
                      <a:rPr lang="en-US" sz="2000">
                        <a:solidFill>
                          <a:schemeClr val="bg1"/>
                        </a:solidFill>
                      </a:rPr>
                      <m:t> </m:t>
                    </m:r>
                    <m:r>
                      <m:rPr>
                        <m:nor/>
                      </m:rPr>
                      <a:rPr lang="en-US" sz="2000">
                        <a:solidFill>
                          <a:schemeClr val="bg1"/>
                        </a:solidFill>
                      </a:rPr>
                      <m:t>find</m:t>
                    </m:r>
                    <m:r>
                      <m:rPr>
                        <m:nor/>
                      </m:rPr>
                      <a:rPr lang="en-US" sz="2000">
                        <a:solidFill>
                          <a:schemeClr val="bg1"/>
                        </a:solidFill>
                      </a:rPr>
                      <m:t> </m:t>
                    </m:r>
                    <m:r>
                      <m:rPr>
                        <m:nor/>
                      </m:rPr>
                      <a:rPr lang="en-US" sz="2000">
                        <a:solidFill>
                          <a:schemeClr val="bg1"/>
                        </a:solidFill>
                      </a:rPr>
                      <m:t>the</m:t>
                    </m:r>
                    <m:r>
                      <m:rPr>
                        <m:nor/>
                      </m:rPr>
                      <a:rPr lang="en-US" sz="2000">
                        <a:solidFill>
                          <a:schemeClr val="bg1"/>
                        </a:solidFill>
                      </a:rPr>
                      <m:t> </m:t>
                    </m:r>
                    <m:r>
                      <m:rPr>
                        <m:nor/>
                      </m:rPr>
                      <a:rPr lang="en-US" sz="2000">
                        <a:solidFill>
                          <a:schemeClr val="bg1"/>
                        </a:solidFill>
                      </a:rPr>
                      <m:t>roots</m:t>
                    </m:r>
                    <m:r>
                      <m:rPr>
                        <m:nor/>
                      </m:rPr>
                      <a:rPr lang="en-US" sz="2000">
                        <a:solidFill>
                          <a:schemeClr val="bg1"/>
                        </a:solidFill>
                      </a:rPr>
                      <m:t> </m:t>
                    </m:r>
                    <m:r>
                      <m:rPr>
                        <m:nor/>
                      </m:rPr>
                      <a:rPr lang="en-US" sz="2000">
                        <a:solidFill>
                          <a:schemeClr val="bg1"/>
                        </a:solidFill>
                      </a:rPr>
                      <m:t>of</m:t>
                    </m:r>
                    <m:r>
                      <m:rPr>
                        <m:nor/>
                      </m:rPr>
                      <a:rPr lang="en-US" sz="2000">
                        <a:solidFill>
                          <a:schemeClr val="bg1"/>
                        </a:solidFill>
                      </a:rPr>
                      <m:t> </m:t>
                    </m:r>
                    <m:r>
                      <m:rPr>
                        <m:nor/>
                      </m:rPr>
                      <a:rPr lang="en-US" sz="2000">
                        <a:solidFill>
                          <a:schemeClr val="bg1"/>
                        </a:solidFill>
                      </a:rPr>
                      <m:t>equation</m:t>
                    </m:r>
                    <m:r>
                      <m:rPr>
                        <m:nor/>
                      </m:rPr>
                      <a:rPr lang="en-US" sz="2000">
                        <a:solidFill>
                          <a:schemeClr val="bg1"/>
                        </a:solidFill>
                      </a:rPr>
                      <m:t>          </m:t>
                    </m:r>
                  </m:oMath>
                </a14:m>
                <a:r>
                  <a:rPr lang="en-US" sz="2000" i="0" dirty="0" smtClean="0">
                    <a:solidFill>
                      <a:schemeClr val="bg1"/>
                    </a:solidFill>
                    <a:latin typeface="+mj-lt"/>
                  </a:rPr>
                  <a:t>"2x2 -3x+1=0"</a:t>
                </a:r>
                <a14:m>
                  <m:oMath xmlns:m="http://schemas.openxmlformats.org/officeDocument/2006/math">
                    <m:r>
                      <m:rPr>
                        <m:nor/>
                      </m:rPr>
                      <a:rPr lang="en-US" sz="2000">
                        <a:solidFill>
                          <a:schemeClr val="bg1"/>
                        </a:solidFill>
                      </a:rPr>
                      <m:t>.</m:t>
                    </m:r>
                  </m:oMath>
                </a14:m>
                <a:endParaRPr lang="en-US" sz="2000" dirty="0">
                  <a:solidFill>
                    <a:schemeClr val="bg1"/>
                  </a:solidFill>
                </a:endParaRPr>
              </a:p>
              <a:p>
                <a:pPr algn="l"/>
                <a14:m>
                  <m:oMathPara xmlns:m="http://schemas.openxmlformats.org/officeDocument/2006/math">
                    <m:oMathParaPr>
                      <m:jc m:val="left"/>
                    </m:oMathParaPr>
                    <m:oMath xmlns:m="http://schemas.openxmlformats.org/officeDocument/2006/math">
                      <m:r>
                        <m:rPr>
                          <m:nor/>
                        </m:rPr>
                        <a:rPr lang="en-US" sz="2000">
                          <a:solidFill>
                            <a:schemeClr val="bg1"/>
                          </a:solidFill>
                        </a:rPr>
                        <m:t>Sol</m:t>
                      </m:r>
                      <m:r>
                        <m:rPr>
                          <m:nor/>
                        </m:rPr>
                        <a:rPr lang="en-US" sz="2000">
                          <a:solidFill>
                            <a:schemeClr val="bg1"/>
                          </a:solidFill>
                        </a:rPr>
                        <m:t>:</m:t>
                      </m:r>
                    </m:oMath>
                  </m:oMathPara>
                </a14:m>
                <a:endParaRPr lang="en-US" sz="2000" dirty="0">
                  <a:solidFill>
                    <a:schemeClr val="bg1"/>
                  </a:solidFill>
                </a:endParaRPr>
              </a:p>
              <a:p>
                <a:pPr algn="l"/>
                <a14:m>
                  <m:oMathPara xmlns:m="http://schemas.openxmlformats.org/officeDocument/2006/math">
                    <m:oMathParaPr>
                      <m:jc m:val="centerGroup"/>
                    </m:oMathParaPr>
                    <m:oMath xmlns:m="http://schemas.openxmlformats.org/officeDocument/2006/math">
                      <m:r>
                        <m:rPr>
                          <m:nor/>
                        </m:rPr>
                        <a:rPr lang="en-US" sz="2000">
                          <a:solidFill>
                            <a:schemeClr val="bg1"/>
                          </a:solidFill>
                        </a:rPr>
                        <m:t>% </m:t>
                      </m:r>
                      <m:r>
                        <m:rPr>
                          <m:nor/>
                        </m:rPr>
                        <a:rPr lang="en-US" sz="2000">
                          <a:solidFill>
                            <a:schemeClr val="bg1"/>
                          </a:solidFill>
                        </a:rPr>
                        <m:t>This</m:t>
                      </m:r>
                      <m:r>
                        <m:rPr>
                          <m:nor/>
                        </m:rPr>
                        <a:rPr lang="en-US" sz="2000">
                          <a:solidFill>
                            <a:schemeClr val="bg1"/>
                          </a:solidFill>
                        </a:rPr>
                        <m:t> </m:t>
                      </m:r>
                      <m:r>
                        <m:rPr>
                          <m:nor/>
                        </m:rPr>
                        <a:rPr lang="en-US" sz="2000">
                          <a:solidFill>
                            <a:schemeClr val="bg1"/>
                          </a:solidFill>
                        </a:rPr>
                        <m:t>Program</m:t>
                      </m:r>
                      <m:r>
                        <m:rPr>
                          <m:nor/>
                        </m:rPr>
                        <a:rPr lang="en-US" sz="2000">
                          <a:solidFill>
                            <a:schemeClr val="bg1"/>
                          </a:solidFill>
                        </a:rPr>
                        <m:t> </m:t>
                      </m:r>
                      <m:r>
                        <m:rPr>
                          <m:nor/>
                        </m:rPr>
                        <a:rPr lang="en-US" sz="2000">
                          <a:solidFill>
                            <a:schemeClr val="bg1"/>
                          </a:solidFill>
                        </a:rPr>
                        <m:t>written</m:t>
                      </m:r>
                      <m:r>
                        <m:rPr>
                          <m:nor/>
                        </m:rPr>
                        <a:rPr lang="en-US" sz="2000">
                          <a:solidFill>
                            <a:schemeClr val="bg1"/>
                          </a:solidFill>
                        </a:rPr>
                        <m:t> </m:t>
                      </m:r>
                      <m:r>
                        <m:rPr>
                          <m:nor/>
                        </m:rPr>
                        <a:rPr lang="en-US" sz="2000">
                          <a:solidFill>
                            <a:schemeClr val="bg1"/>
                          </a:solidFill>
                        </a:rPr>
                        <m:t>to</m:t>
                      </m:r>
                      <m:r>
                        <m:rPr>
                          <m:nor/>
                        </m:rPr>
                        <a:rPr lang="en-US" sz="2000">
                          <a:solidFill>
                            <a:schemeClr val="bg1"/>
                          </a:solidFill>
                        </a:rPr>
                        <m:t> </m:t>
                      </m:r>
                      <m:r>
                        <m:rPr>
                          <m:nor/>
                        </m:rPr>
                        <a:rPr lang="en-US" sz="2000">
                          <a:solidFill>
                            <a:schemeClr val="bg1"/>
                          </a:solidFill>
                        </a:rPr>
                        <m:t>Find</m:t>
                      </m:r>
                      <m:r>
                        <m:rPr>
                          <m:nor/>
                        </m:rPr>
                        <a:rPr lang="en-US" sz="2000">
                          <a:solidFill>
                            <a:schemeClr val="bg1"/>
                          </a:solidFill>
                        </a:rPr>
                        <m:t> </m:t>
                      </m:r>
                      <m:r>
                        <m:rPr>
                          <m:nor/>
                        </m:rPr>
                        <a:rPr lang="en-US" sz="2000">
                          <a:solidFill>
                            <a:schemeClr val="bg1"/>
                          </a:solidFill>
                        </a:rPr>
                        <m:t>the</m:t>
                      </m:r>
                      <m:r>
                        <m:rPr>
                          <m:nor/>
                        </m:rPr>
                        <a:rPr lang="en-US" sz="2000">
                          <a:solidFill>
                            <a:schemeClr val="bg1"/>
                          </a:solidFill>
                        </a:rPr>
                        <m:t> </m:t>
                      </m:r>
                      <m:r>
                        <m:rPr>
                          <m:nor/>
                        </m:rPr>
                        <a:rPr lang="en-US" sz="2000">
                          <a:solidFill>
                            <a:schemeClr val="bg1"/>
                          </a:solidFill>
                        </a:rPr>
                        <m:t>Roots</m:t>
                      </m:r>
                      <m:r>
                        <m:rPr>
                          <m:nor/>
                        </m:rPr>
                        <a:rPr lang="en-US" sz="2000">
                          <a:solidFill>
                            <a:schemeClr val="bg1"/>
                          </a:solidFill>
                        </a:rPr>
                        <m:t> </m:t>
                      </m:r>
                      <m:r>
                        <m:rPr>
                          <m:nor/>
                        </m:rPr>
                        <a:rPr lang="en-US" sz="2000">
                          <a:solidFill>
                            <a:schemeClr val="bg1"/>
                          </a:solidFill>
                        </a:rPr>
                        <m:t>of</m:t>
                      </m:r>
                      <m:r>
                        <m:rPr>
                          <m:nor/>
                        </m:rPr>
                        <a:rPr lang="en-US" sz="2000">
                          <a:solidFill>
                            <a:schemeClr val="bg1"/>
                          </a:solidFill>
                        </a:rPr>
                        <m:t> </m:t>
                      </m:r>
                      <m:r>
                        <m:rPr>
                          <m:nor/>
                        </m:rPr>
                        <a:rPr lang="en-US" sz="2000">
                          <a:solidFill>
                            <a:schemeClr val="bg1"/>
                          </a:solidFill>
                        </a:rPr>
                        <m:t>Equation</m:t>
                      </m:r>
                      <m:r>
                        <m:rPr>
                          <m:nor/>
                        </m:rPr>
                        <a:rPr lang="en-US" sz="2000">
                          <a:solidFill>
                            <a:schemeClr val="bg1"/>
                          </a:solidFill>
                        </a:rPr>
                        <m:t> 2</m:t>
                      </m:r>
                      <m:r>
                        <m:rPr>
                          <m:nor/>
                        </m:rPr>
                        <a:rPr lang="en-US" sz="2000">
                          <a:solidFill>
                            <a:schemeClr val="bg1"/>
                          </a:solidFill>
                        </a:rPr>
                        <m:t>x</m:t>
                      </m:r>
                      <m:r>
                        <m:rPr>
                          <m:nor/>
                        </m:rPr>
                        <a:rPr lang="en-US" sz="2000">
                          <a:solidFill>
                            <a:schemeClr val="bg1"/>
                          </a:solidFill>
                        </a:rPr>
                        <m:t>^2−3</m:t>
                      </m:r>
                      <m:r>
                        <m:rPr>
                          <m:nor/>
                        </m:rPr>
                        <a:rPr lang="en-US" sz="2000">
                          <a:solidFill>
                            <a:schemeClr val="bg1"/>
                          </a:solidFill>
                        </a:rPr>
                        <m:t>x</m:t>
                      </m:r>
                      <m:r>
                        <m:rPr>
                          <m:nor/>
                        </m:rPr>
                        <a:rPr lang="en-US" sz="2000">
                          <a:solidFill>
                            <a:schemeClr val="bg1"/>
                          </a:solidFill>
                        </a:rPr>
                        <m:t>+1=0%</m:t>
                      </m:r>
                    </m:oMath>
                  </m:oMathPara>
                </a14:m>
                <a:endParaRPr lang="en-US" sz="2000" dirty="0" smtClean="0">
                  <a:solidFill>
                    <a:schemeClr val="bg1"/>
                  </a:solidFill>
                </a:endParaRPr>
              </a:p>
              <a:p>
                <a:pPr algn="l"/>
                <a:r>
                  <a:rPr lang="en-US" sz="2000" dirty="0">
                    <a:solidFill>
                      <a:schemeClr val="bg1"/>
                    </a:solidFill>
                  </a:rPr>
                  <a:t> a=2; b=-3; c=1;</a:t>
                </a:r>
              </a:p>
              <a:p>
                <a:pPr algn="l"/>
                <a:r>
                  <a:rPr lang="en-US" sz="2000" dirty="0">
                    <a:solidFill>
                      <a:schemeClr val="bg1"/>
                    </a:solidFill>
                  </a:rPr>
                  <a:t> x1=(-</a:t>
                </a:r>
                <a:r>
                  <a:rPr lang="en-US" sz="2000" dirty="0" err="1">
                    <a:solidFill>
                      <a:schemeClr val="bg1"/>
                    </a:solidFill>
                  </a:rPr>
                  <a:t>b+sqrt</a:t>
                </a:r>
                <a:r>
                  <a:rPr lang="en-US" sz="2000" dirty="0">
                    <a:solidFill>
                      <a:schemeClr val="bg1"/>
                    </a:solidFill>
                  </a:rPr>
                  <a:t>(b^2-4*a*c))/2</a:t>
                </a:r>
              </a:p>
              <a:p>
                <a:pPr algn="l"/>
                <a:r>
                  <a:rPr lang="en-US" sz="2000" dirty="0">
                    <a:solidFill>
                      <a:schemeClr val="bg1"/>
                    </a:solidFill>
                  </a:rPr>
                  <a:t> x2=(-b-</a:t>
                </a:r>
                <a:r>
                  <a:rPr lang="en-US" sz="2000" dirty="0" err="1">
                    <a:solidFill>
                      <a:schemeClr val="bg1"/>
                    </a:solidFill>
                  </a:rPr>
                  <a:t>sqrt</a:t>
                </a:r>
                <a:r>
                  <a:rPr lang="en-US" sz="2000" dirty="0">
                    <a:solidFill>
                      <a:schemeClr val="bg1"/>
                    </a:solidFill>
                  </a:rPr>
                  <a:t>(b^2-4*a*c))/2</a:t>
                </a:r>
              </a:p>
              <a:p>
                <a:pPr algn="l"/>
                <a:endParaRPr lang="en-US" sz="2000" i="1" dirty="0">
                  <a:solidFill>
                    <a:schemeClr val="bg1"/>
                  </a:solidFill>
                </a:endParaRPr>
              </a:p>
              <a:p>
                <a:pPr algn="l"/>
                <a:endParaRPr lang="en-US" sz="2000" i="1" dirty="0">
                  <a:solidFill>
                    <a:schemeClr val="bg1"/>
                  </a:solidFill>
                </a:endParaRPr>
              </a:p>
            </p:txBody>
          </p:sp>
        </mc:Choice>
        <mc:Fallback xmlns="">
          <p:sp>
            <p:nvSpPr>
              <p:cNvPr id="3" name="عنوان فرعي 2"/>
              <p:cNvSpPr>
                <a:spLocks noGrp="1" noRot="1" noChangeAspect="1" noMove="1" noResize="1" noEditPoints="1" noAdjustHandles="1" noChangeArrowheads="1" noChangeShapeType="1" noTextEdit="1"/>
              </p:cNvSpPr>
              <p:nvPr>
                <p:ph type="subTitle" idx="1"/>
              </p:nvPr>
            </p:nvSpPr>
            <p:spPr>
              <a:xfrm>
                <a:off x="251520" y="404664"/>
                <a:ext cx="8640960" cy="5976664"/>
              </a:xfrm>
              <a:blipFill rotWithShape="1">
                <a:blip r:embed="rId2"/>
                <a:stretch>
                  <a:fillRect l="-1410" t="-204"/>
                </a:stretch>
              </a:blipFill>
            </p:spPr>
            <p:txBody>
              <a:bodyPr/>
              <a:lstStyle/>
              <a:p>
                <a:r>
                  <a:rPr lang="en-US">
                    <a:noFill/>
                  </a:rPr>
                  <a:t> </a:t>
                </a:r>
              </a:p>
            </p:txBody>
          </p:sp>
        </mc:Fallback>
      </mc:AlternateContent>
    </p:spTree>
    <p:extLst>
      <p:ext uri="{BB962C8B-B14F-4D97-AF65-F5344CB8AC3E}">
        <p14:creationId xmlns:p14="http://schemas.microsoft.com/office/powerpoint/2010/main" val="865395728"/>
      </p:ext>
    </p:extLst>
  </p:cSld>
  <p:clrMapOvr>
    <a:masterClrMapping/>
  </p:clrMapOvr>
  <mc:AlternateContent xmlns:mc="http://schemas.openxmlformats.org/markup-compatibility/2006" xmlns:p14="http://schemas.microsoft.com/office/powerpoint/2010/main">
    <mc:Choice Requires="p14">
      <p:transition spd="slow" p14:dur="1600">
        <p14:prism dir="r" isContent="1" isInverted="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179512" y="260648"/>
            <a:ext cx="8964488" cy="288032"/>
          </a:xfrm>
        </p:spPr>
        <p:txBody>
          <a:bodyPr>
            <a:normAutofit/>
          </a:bodyPr>
          <a:lstStyle/>
          <a:p>
            <a:pPr algn="l"/>
            <a:r>
              <a:rPr lang="en-US" sz="1600" b="0" dirty="0">
                <a:solidFill>
                  <a:schemeClr val="bg1"/>
                </a:solidFill>
              </a:rPr>
              <a:t>Computer programming             Introduction To </a:t>
            </a:r>
            <a:r>
              <a:rPr lang="en-US" sz="1600" b="0" dirty="0" err="1">
                <a:solidFill>
                  <a:schemeClr val="bg1"/>
                </a:solidFill>
              </a:rPr>
              <a:t>Matlab</a:t>
            </a:r>
            <a:r>
              <a:rPr lang="en-US" sz="1600" b="0" dirty="0">
                <a:solidFill>
                  <a:schemeClr val="bg1"/>
                </a:solidFill>
              </a:rPr>
              <a:t>                     By Assist Lac. </a:t>
            </a:r>
            <a:r>
              <a:rPr lang="en-US" sz="1600" b="0" dirty="0" err="1">
                <a:solidFill>
                  <a:schemeClr val="bg1"/>
                </a:solidFill>
              </a:rPr>
              <a:t>Asmaa</a:t>
            </a:r>
            <a:r>
              <a:rPr lang="en-US" sz="1600" b="0" dirty="0">
                <a:solidFill>
                  <a:schemeClr val="bg1"/>
                </a:solidFill>
              </a:rPr>
              <a:t> </a:t>
            </a:r>
            <a:r>
              <a:rPr lang="en-US" sz="1600" b="0" dirty="0" err="1">
                <a:solidFill>
                  <a:schemeClr val="bg1"/>
                </a:solidFill>
              </a:rPr>
              <a:t>kh</a:t>
            </a:r>
            <a:r>
              <a:rPr lang="en-US" sz="1600" b="0" dirty="0">
                <a:solidFill>
                  <a:schemeClr val="bg1"/>
                </a:solidFill>
              </a:rPr>
              <a:t>. </a:t>
            </a:r>
          </a:p>
        </p:txBody>
      </p:sp>
      <p:sp>
        <p:nvSpPr>
          <p:cNvPr id="3" name="عنوان فرعي 2"/>
          <p:cNvSpPr>
            <a:spLocks noGrp="1"/>
          </p:cNvSpPr>
          <p:nvPr>
            <p:ph type="subTitle" idx="1"/>
          </p:nvPr>
        </p:nvSpPr>
        <p:spPr>
          <a:xfrm>
            <a:off x="179512" y="620688"/>
            <a:ext cx="8712968" cy="6120680"/>
          </a:xfrm>
        </p:spPr>
        <p:txBody>
          <a:bodyPr>
            <a:noAutofit/>
          </a:bodyPr>
          <a:lstStyle/>
          <a:p>
            <a:pPr marL="342900" indent="-342900" algn="l">
              <a:spcBef>
                <a:spcPts val="0"/>
              </a:spcBef>
              <a:buFont typeface="Wingdings" panose="05000000000000000000" pitchFamily="2" charset="2"/>
              <a:buChar char="Ø"/>
            </a:pPr>
            <a:r>
              <a:rPr lang="en-US" sz="2000" dirty="0" smtClean="0">
                <a:solidFill>
                  <a:schemeClr val="accent1"/>
                </a:solidFill>
              </a:rPr>
              <a:t>   </a:t>
            </a:r>
            <a:r>
              <a:rPr lang="en-US" sz="2000" i="1" dirty="0">
                <a:solidFill>
                  <a:schemeClr val="accent1"/>
                </a:solidFill>
              </a:rPr>
              <a:t>Input and output </a:t>
            </a:r>
            <a:r>
              <a:rPr lang="en-US" sz="2000" i="1" dirty="0" smtClean="0">
                <a:solidFill>
                  <a:schemeClr val="accent1"/>
                </a:solidFill>
              </a:rPr>
              <a:t>command</a:t>
            </a:r>
          </a:p>
          <a:p>
            <a:pPr lvl="0" algn="l">
              <a:spcBef>
                <a:spcPts val="0"/>
              </a:spcBef>
            </a:pPr>
            <a:r>
              <a:rPr lang="en-US" sz="2000" u="sng" dirty="0">
                <a:solidFill>
                  <a:schemeClr val="accent2">
                    <a:lumMod val="60000"/>
                    <a:lumOff val="40000"/>
                  </a:schemeClr>
                </a:solidFill>
              </a:rPr>
              <a:t>Input</a:t>
            </a:r>
          </a:p>
          <a:p>
            <a:pPr algn="l"/>
            <a:r>
              <a:rPr lang="en-US" sz="1800" dirty="0">
                <a:solidFill>
                  <a:schemeClr val="bg1"/>
                </a:solidFill>
              </a:rPr>
              <a:t>The input function can be used for requesting user input. For example,</a:t>
            </a:r>
          </a:p>
          <a:p>
            <a:pPr algn="l"/>
            <a:r>
              <a:rPr lang="en-US" sz="1800" dirty="0">
                <a:solidFill>
                  <a:schemeClr val="bg1"/>
                </a:solidFill>
              </a:rPr>
              <a:t>    </a:t>
            </a:r>
          </a:p>
          <a:p>
            <a:pPr algn="l"/>
            <a:r>
              <a:rPr lang="en-US" sz="1800" dirty="0">
                <a:solidFill>
                  <a:schemeClr val="bg1"/>
                </a:solidFill>
              </a:rPr>
              <a:t>     r=input('value for r: ');	</a:t>
            </a:r>
          </a:p>
          <a:p>
            <a:pPr algn="l"/>
            <a:r>
              <a:rPr lang="en-US" sz="1800" dirty="0">
                <a:solidFill>
                  <a:schemeClr val="bg1"/>
                </a:solidFill>
              </a:rPr>
              <a:t>           displays value for r: </a:t>
            </a:r>
          </a:p>
          <a:p>
            <a:pPr algn="l"/>
            <a:r>
              <a:rPr lang="en-US" sz="1800" dirty="0">
                <a:solidFill>
                  <a:schemeClr val="bg1"/>
                </a:solidFill>
              </a:rPr>
              <a:t>to the screen and waits for the user to enter an expression which is then  assigned to r.</a:t>
            </a:r>
          </a:p>
          <a:p>
            <a:pPr algn="l"/>
            <a:r>
              <a:rPr lang="en-US" sz="1800" b="1" dirty="0">
                <a:solidFill>
                  <a:schemeClr val="bg1"/>
                </a:solidFill>
              </a:rPr>
              <a:t> </a:t>
            </a:r>
            <a:r>
              <a:rPr lang="en-US" sz="2000" u="sng" dirty="0" err="1" smtClean="0">
                <a:solidFill>
                  <a:schemeClr val="accent2">
                    <a:lumMod val="60000"/>
                    <a:lumOff val="40000"/>
                  </a:schemeClr>
                </a:solidFill>
              </a:rPr>
              <a:t>Disp</a:t>
            </a:r>
            <a:r>
              <a:rPr lang="en-US" sz="2000" u="sng" dirty="0" smtClean="0">
                <a:solidFill>
                  <a:schemeClr val="accent2">
                    <a:lumMod val="60000"/>
                    <a:lumOff val="40000"/>
                  </a:schemeClr>
                </a:solidFill>
              </a:rPr>
              <a:t>(X</a:t>
            </a:r>
            <a:r>
              <a:rPr lang="en-US" sz="2000" u="sng" dirty="0">
                <a:solidFill>
                  <a:schemeClr val="accent2">
                    <a:lumMod val="60000"/>
                    <a:lumOff val="40000"/>
                  </a:schemeClr>
                </a:solidFill>
              </a:rPr>
              <a:t>)</a:t>
            </a:r>
          </a:p>
          <a:p>
            <a:pPr algn="l"/>
            <a:r>
              <a:rPr lang="en-US" sz="1800" dirty="0" err="1">
                <a:solidFill>
                  <a:schemeClr val="bg1"/>
                </a:solidFill>
              </a:rPr>
              <a:t>disp</a:t>
            </a:r>
            <a:r>
              <a:rPr lang="en-US" sz="1800" dirty="0">
                <a:solidFill>
                  <a:schemeClr val="bg1"/>
                </a:solidFill>
              </a:rPr>
              <a:t>(X) displays an array, without printing the array name. If X contains a text string, the string is displayed. Another way to display an array on the screen is to type its name, but this prints a leading "X=," which is not always desirable. Note that </a:t>
            </a:r>
            <a:r>
              <a:rPr lang="en-US" sz="1800" i="1" dirty="0" err="1">
                <a:solidFill>
                  <a:schemeClr val="bg1"/>
                </a:solidFill>
              </a:rPr>
              <a:t>disp</a:t>
            </a:r>
            <a:r>
              <a:rPr lang="en-US" sz="1800" dirty="0">
                <a:solidFill>
                  <a:schemeClr val="bg1"/>
                </a:solidFill>
              </a:rPr>
              <a:t> does not display empty arrays.</a:t>
            </a:r>
          </a:p>
          <a:p>
            <a:pPr algn="l"/>
            <a:r>
              <a:rPr lang="en-US" sz="1800" dirty="0">
                <a:solidFill>
                  <a:schemeClr val="bg1"/>
                </a:solidFill>
              </a:rPr>
              <a:t> </a:t>
            </a:r>
            <a:r>
              <a:rPr lang="en-US" sz="1800" dirty="0" smtClean="0">
                <a:solidFill>
                  <a:schemeClr val="bg1"/>
                </a:solidFill>
              </a:rPr>
              <a:t>     </a:t>
            </a:r>
            <a:r>
              <a:rPr lang="en-US" sz="1800" dirty="0">
                <a:solidFill>
                  <a:schemeClr val="bg1"/>
                </a:solidFill>
              </a:rPr>
              <a:t>&gt;&gt; </a:t>
            </a:r>
            <a:r>
              <a:rPr lang="en-US" sz="1800" dirty="0" err="1">
                <a:solidFill>
                  <a:schemeClr val="bg1"/>
                </a:solidFill>
              </a:rPr>
              <a:t>disp</a:t>
            </a:r>
            <a:r>
              <a:rPr lang="en-US" sz="1800" dirty="0">
                <a:solidFill>
                  <a:schemeClr val="bg1"/>
                </a:solidFill>
              </a:rPr>
              <a:t>('string expression');</a:t>
            </a:r>
          </a:p>
          <a:p>
            <a:pPr algn="l"/>
            <a:r>
              <a:rPr lang="en-US" sz="1800" dirty="0">
                <a:solidFill>
                  <a:schemeClr val="bg1"/>
                </a:solidFill>
              </a:rPr>
              <a:t>     string expression</a:t>
            </a:r>
          </a:p>
          <a:p>
            <a:pPr algn="l"/>
            <a:r>
              <a:rPr lang="en-US" sz="1800" dirty="0">
                <a:solidFill>
                  <a:schemeClr val="bg1"/>
                </a:solidFill>
              </a:rPr>
              <a:t>     &gt;&gt; A=[3,2;2,3];</a:t>
            </a:r>
          </a:p>
          <a:p>
            <a:pPr algn="l"/>
            <a:r>
              <a:rPr lang="en-US" sz="1800" dirty="0">
                <a:solidFill>
                  <a:schemeClr val="bg1"/>
                </a:solidFill>
              </a:rPr>
              <a:t>     </a:t>
            </a:r>
            <a:r>
              <a:rPr lang="en-US" sz="1800" dirty="0" err="1">
                <a:solidFill>
                  <a:schemeClr val="bg1"/>
                </a:solidFill>
              </a:rPr>
              <a:t>disp</a:t>
            </a:r>
            <a:r>
              <a:rPr lang="en-US" sz="1800" dirty="0">
                <a:solidFill>
                  <a:schemeClr val="bg1"/>
                </a:solidFill>
              </a:rPr>
              <a:t>(A);</a:t>
            </a:r>
          </a:p>
          <a:p>
            <a:pPr algn="l"/>
            <a:r>
              <a:rPr lang="en-US" sz="1800" dirty="0">
                <a:solidFill>
                  <a:schemeClr val="bg1"/>
                </a:solidFill>
              </a:rPr>
              <a:t>         3     2</a:t>
            </a:r>
          </a:p>
          <a:p>
            <a:pPr algn="l"/>
            <a:r>
              <a:rPr lang="en-US" sz="1800" dirty="0">
                <a:solidFill>
                  <a:schemeClr val="bg1"/>
                </a:solidFill>
              </a:rPr>
              <a:t>         2     3</a:t>
            </a:r>
          </a:p>
          <a:p>
            <a:pPr algn="l"/>
            <a:endParaRPr lang="en-US" sz="1800" dirty="0">
              <a:solidFill>
                <a:schemeClr val="bg1"/>
              </a:solidFill>
            </a:endParaRPr>
          </a:p>
          <a:p>
            <a:pPr algn="l">
              <a:spcBef>
                <a:spcPts val="0"/>
              </a:spcBef>
            </a:pPr>
            <a:r>
              <a:rPr lang="en-US" sz="1800" dirty="0"/>
              <a:t/>
            </a:r>
            <a:br>
              <a:rPr lang="en-US" sz="1800" dirty="0"/>
            </a:br>
            <a:endParaRPr lang="en-US" sz="2000" dirty="0">
              <a:solidFill>
                <a:schemeClr val="bg1"/>
              </a:solidFill>
            </a:endParaRPr>
          </a:p>
          <a:p>
            <a:pPr algn="l"/>
            <a:endParaRPr lang="en-US" sz="2000" dirty="0">
              <a:solidFill>
                <a:schemeClr val="bg1"/>
              </a:solidFill>
            </a:endParaRPr>
          </a:p>
        </p:txBody>
      </p:sp>
    </p:spTree>
    <p:extLst>
      <p:ext uri="{BB962C8B-B14F-4D97-AF65-F5344CB8AC3E}">
        <p14:creationId xmlns:p14="http://schemas.microsoft.com/office/powerpoint/2010/main" val="71945084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432048"/>
          </a:xfrm>
        </p:spPr>
        <p:txBody>
          <a:bodyPr>
            <a:normAutofit fontScale="90000"/>
          </a:bodyPr>
          <a:lstStyle/>
          <a:p>
            <a:pPr algn="ctr"/>
            <a:r>
              <a:rPr lang="en-US" sz="2400" dirty="0">
                <a:effectLst/>
              </a:rPr>
              <a:t/>
            </a:r>
            <a:br>
              <a:rPr lang="en-US" sz="2400" dirty="0">
                <a:effectLst/>
              </a:rPr>
            </a:br>
            <a:endParaRPr lang="en-US" sz="2800" b="0" i="1" dirty="0">
              <a:effectLst/>
              <a:latin typeface="+mn-lt"/>
            </a:endParaRPr>
          </a:p>
        </p:txBody>
      </p:sp>
      <p:sp>
        <p:nvSpPr>
          <p:cNvPr id="3" name="عنوان فرعي 2"/>
          <p:cNvSpPr>
            <a:spLocks noGrp="1"/>
          </p:cNvSpPr>
          <p:nvPr>
            <p:ph type="subTitle" idx="1"/>
          </p:nvPr>
        </p:nvSpPr>
        <p:spPr>
          <a:xfrm>
            <a:off x="251520" y="188640"/>
            <a:ext cx="8712968" cy="6552728"/>
          </a:xfrm>
        </p:spPr>
        <p:txBody>
          <a:bodyPr>
            <a:noAutofit/>
          </a:bodyPr>
          <a:lstStyle/>
          <a:p>
            <a:pPr algn="l"/>
            <a:r>
              <a:rPr lang="en-US" sz="2000" dirty="0" smtClean="0">
                <a:solidFill>
                  <a:schemeClr val="accent1"/>
                </a:solidFill>
              </a:rPr>
              <a:t> </a:t>
            </a:r>
            <a:r>
              <a:rPr lang="en-US" sz="1600" b="1" dirty="0">
                <a:solidFill>
                  <a:schemeClr val="bg1"/>
                </a:solidFill>
              </a:rPr>
              <a:t>Computer programming             Introduction To </a:t>
            </a:r>
            <a:r>
              <a:rPr lang="en-US" sz="1600" b="1" dirty="0" err="1">
                <a:solidFill>
                  <a:schemeClr val="bg1"/>
                </a:solidFill>
              </a:rPr>
              <a:t>Matlab</a:t>
            </a:r>
            <a:r>
              <a:rPr lang="en-US" sz="1600" b="1" dirty="0">
                <a:solidFill>
                  <a:schemeClr val="bg1"/>
                </a:solidFill>
              </a:rPr>
              <a:t>                     By 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lvl="0" algn="l"/>
            <a:endParaRPr lang="en-US" sz="2000" dirty="0" smtClean="0">
              <a:solidFill>
                <a:schemeClr val="accent1"/>
              </a:solidFill>
            </a:endParaRPr>
          </a:p>
          <a:p>
            <a:pPr lvl="0" algn="l"/>
            <a:r>
              <a:rPr lang="en-US" sz="1800" b="1" dirty="0" err="1" smtClean="0">
                <a:solidFill>
                  <a:schemeClr val="accent1"/>
                </a:solidFill>
              </a:rPr>
              <a:t>fprintf</a:t>
            </a:r>
            <a:endParaRPr lang="en-US" sz="1800" dirty="0">
              <a:solidFill>
                <a:schemeClr val="accent1"/>
              </a:solidFill>
            </a:endParaRPr>
          </a:p>
          <a:p>
            <a:pPr algn="l">
              <a:lnSpc>
                <a:spcPct val="150000"/>
              </a:lnSpc>
            </a:pPr>
            <a:r>
              <a:rPr lang="en-US" sz="1800" dirty="0">
                <a:solidFill>
                  <a:schemeClr val="bg1"/>
                </a:solidFill>
              </a:rPr>
              <a:t>The </a:t>
            </a:r>
            <a:r>
              <a:rPr lang="en-US" sz="1800" dirty="0" err="1">
                <a:solidFill>
                  <a:schemeClr val="bg1"/>
                </a:solidFill>
              </a:rPr>
              <a:t>fprintf</a:t>
            </a:r>
            <a:r>
              <a:rPr lang="en-US" sz="1800" dirty="0">
                <a:solidFill>
                  <a:schemeClr val="bg1"/>
                </a:solidFill>
              </a:rPr>
              <a:t> command displays output (text and data) on the screen or saves it to a file. The output can be formatted using this command.</a:t>
            </a:r>
          </a:p>
          <a:p>
            <a:pPr algn="l">
              <a:lnSpc>
                <a:spcPct val="150000"/>
              </a:lnSpc>
            </a:pPr>
            <a:r>
              <a:rPr lang="en-US" sz="1800" dirty="0" err="1">
                <a:solidFill>
                  <a:schemeClr val="bg1"/>
                </a:solidFill>
              </a:rPr>
              <a:t>fprintf</a:t>
            </a:r>
            <a:r>
              <a:rPr lang="en-US" sz="1800" dirty="0">
                <a:solidFill>
                  <a:schemeClr val="bg1"/>
                </a:solidFill>
              </a:rPr>
              <a:t> (</a:t>
            </a:r>
            <a:r>
              <a:rPr lang="en-US" sz="1800" dirty="0" err="1">
                <a:solidFill>
                  <a:schemeClr val="bg1"/>
                </a:solidFill>
              </a:rPr>
              <a:t>format,A</a:t>
            </a:r>
            <a:r>
              <a:rPr lang="en-US" sz="1800" dirty="0">
                <a:solidFill>
                  <a:schemeClr val="bg1"/>
                </a:solidFill>
              </a:rPr>
              <a:t>,...)  writes to standard output—the screen. The format string specifies notation, alignment, significant digits, field width, and other aspects of output format. It can contain ordinary alphanumeric characters; along with escape characters, conversion specifiers, and other characters, organized as shown below:</a:t>
            </a:r>
          </a:p>
          <a:p>
            <a:pPr algn="l">
              <a:lnSpc>
                <a:spcPct val="150000"/>
              </a:lnSpc>
            </a:pPr>
            <a:r>
              <a:rPr lang="en-US" sz="1800" dirty="0">
                <a:solidFill>
                  <a:schemeClr val="bg1"/>
                </a:solidFill>
              </a:rPr>
              <a:t> </a:t>
            </a:r>
          </a:p>
          <a:p>
            <a:pPr algn="l">
              <a:spcBef>
                <a:spcPts val="0"/>
              </a:spcBef>
            </a:pPr>
            <a:endParaRPr lang="en-US" sz="1800" dirty="0">
              <a:solidFill>
                <a:schemeClr val="accent1"/>
              </a:solidFill>
            </a:endParaRPr>
          </a:p>
          <a:p>
            <a:pPr algn="l"/>
            <a:r>
              <a:rPr lang="en-US" sz="1800" b="1" dirty="0">
                <a:solidFill>
                  <a:schemeClr val="accent1"/>
                </a:solidFill>
              </a:rPr>
              <a:t> </a:t>
            </a:r>
            <a:endParaRPr lang="en-US" sz="1800" dirty="0">
              <a:solidFill>
                <a:schemeClr val="bg1"/>
              </a:solidFill>
            </a:endParaRPr>
          </a:p>
          <a:p>
            <a:pPr algn="l">
              <a:spcBef>
                <a:spcPts val="0"/>
              </a:spcBef>
            </a:pPr>
            <a:r>
              <a:rPr lang="en-US" sz="1800" dirty="0"/>
              <a:t/>
            </a:r>
            <a:br>
              <a:rPr lang="en-US" sz="1800" dirty="0"/>
            </a:br>
            <a:endParaRPr lang="en-US" sz="2000" dirty="0">
              <a:solidFill>
                <a:schemeClr val="bg1"/>
              </a:solidFill>
            </a:endParaRPr>
          </a:p>
          <a:p>
            <a:pPr algn="l"/>
            <a:endParaRPr lang="en-US" sz="2000" dirty="0">
              <a:solidFill>
                <a:schemeClr val="bg1"/>
              </a:solidFill>
            </a:endParaRPr>
          </a:p>
        </p:txBody>
      </p:sp>
      <p:pic>
        <p:nvPicPr>
          <p:cNvPr id="4" name="Picture 3"/>
          <p:cNvPicPr/>
          <p:nvPr/>
        </p:nvPicPr>
        <p:blipFill>
          <a:blip r:embed="rId2"/>
          <a:srcRect/>
          <a:stretch>
            <a:fillRect/>
          </a:stretch>
        </p:blipFill>
        <p:spPr bwMode="auto">
          <a:xfrm>
            <a:off x="2339752" y="3718010"/>
            <a:ext cx="4143375" cy="1123950"/>
          </a:xfrm>
          <a:prstGeom prst="rect">
            <a:avLst/>
          </a:prstGeom>
          <a:noFill/>
          <a:ln w="9525">
            <a:noFill/>
            <a:miter lim="800000"/>
            <a:headEnd/>
            <a:tailEnd/>
          </a:ln>
        </p:spPr>
      </p:pic>
    </p:spTree>
    <p:extLst>
      <p:ext uri="{BB962C8B-B14F-4D97-AF65-F5344CB8AC3E}">
        <p14:creationId xmlns:p14="http://schemas.microsoft.com/office/powerpoint/2010/main" val="9327077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432048"/>
          </a:xfrm>
        </p:spPr>
        <p:txBody>
          <a:bodyPr>
            <a:normAutofit fontScale="90000"/>
          </a:bodyPr>
          <a:lstStyle/>
          <a:p>
            <a:pPr algn="ctr"/>
            <a:r>
              <a:rPr lang="en-US" sz="2400" dirty="0">
                <a:effectLst/>
              </a:rPr>
              <a:t/>
            </a:r>
            <a:br>
              <a:rPr lang="en-US" sz="2400" dirty="0">
                <a:effectLst/>
              </a:rPr>
            </a:br>
            <a:endParaRPr lang="en-US" sz="2800" b="0" i="1" dirty="0">
              <a:effectLst/>
              <a:latin typeface="+mn-lt"/>
            </a:endParaRPr>
          </a:p>
        </p:txBody>
      </p:sp>
      <p:sp>
        <p:nvSpPr>
          <p:cNvPr id="3" name="عنوان فرعي 2"/>
          <p:cNvSpPr>
            <a:spLocks noGrp="1"/>
          </p:cNvSpPr>
          <p:nvPr>
            <p:ph type="subTitle" idx="1"/>
          </p:nvPr>
        </p:nvSpPr>
        <p:spPr>
          <a:xfrm>
            <a:off x="251520" y="188640"/>
            <a:ext cx="8712968" cy="6552728"/>
          </a:xfrm>
        </p:spPr>
        <p:txBody>
          <a:bodyPr>
            <a:noAutofit/>
          </a:bodyPr>
          <a:lstStyle/>
          <a:p>
            <a:pPr algn="l"/>
            <a:r>
              <a:rPr lang="en-US" sz="1600" b="1" dirty="0">
                <a:solidFill>
                  <a:schemeClr val="bg1"/>
                </a:solidFill>
              </a:rPr>
              <a:t>Computer programming             Introduction To </a:t>
            </a:r>
            <a:r>
              <a:rPr lang="en-US" sz="1600" b="1" dirty="0" err="1">
                <a:solidFill>
                  <a:schemeClr val="bg1"/>
                </a:solidFill>
              </a:rPr>
              <a:t>Matlab</a:t>
            </a:r>
            <a:r>
              <a:rPr lang="en-US" sz="1600" b="1" dirty="0">
                <a:solidFill>
                  <a:schemeClr val="bg1"/>
                </a:solidFill>
              </a:rPr>
              <a:t>    </a:t>
            </a:r>
            <a:r>
              <a:rPr lang="en-US" sz="1600" b="1" dirty="0" smtClean="0">
                <a:solidFill>
                  <a:schemeClr val="bg1"/>
                </a:solidFill>
              </a:rPr>
              <a:t>                 </a:t>
            </a:r>
            <a:r>
              <a:rPr lang="en-US" sz="1600" b="1" dirty="0">
                <a:solidFill>
                  <a:schemeClr val="bg1"/>
                </a:solidFill>
              </a:rPr>
              <a:t>By 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lvl="0" algn="l"/>
            <a:r>
              <a:rPr lang="en-US" sz="2000" dirty="0" smtClean="0">
                <a:solidFill>
                  <a:schemeClr val="accent1"/>
                </a:solidFill>
              </a:rPr>
              <a:t> </a:t>
            </a:r>
          </a:p>
          <a:p>
            <a:pPr lvl="0" algn="l"/>
            <a:r>
              <a:rPr lang="en-US" sz="2000" dirty="0" smtClean="0">
                <a:solidFill>
                  <a:schemeClr val="bg1"/>
                </a:solidFill>
              </a:rPr>
              <a:t>For </a:t>
            </a:r>
            <a:r>
              <a:rPr lang="en-US" sz="2000" dirty="0">
                <a:solidFill>
                  <a:schemeClr val="bg1"/>
                </a:solidFill>
              </a:rPr>
              <a:t>more information see “Tables” and “References</a:t>
            </a:r>
            <a:r>
              <a:rPr lang="en-US" sz="2000" dirty="0" smtClean="0">
                <a:solidFill>
                  <a:schemeClr val="bg1"/>
                </a:solidFill>
              </a:rPr>
              <a:t>”</a:t>
            </a:r>
          </a:p>
          <a:p>
            <a:pPr algn="l"/>
            <a:endParaRPr lang="en-US" sz="2000" dirty="0">
              <a:solidFill>
                <a:schemeClr val="bg1"/>
              </a:solidFill>
            </a:endParaRPr>
          </a:p>
          <a:p>
            <a:pPr algn="l"/>
            <a:endParaRPr lang="en-US" sz="2000" dirty="0">
              <a:solidFill>
                <a:schemeClr val="bg1"/>
              </a:solidFill>
            </a:endParaRPr>
          </a:p>
        </p:txBody>
      </p:sp>
      <p:pic>
        <p:nvPicPr>
          <p:cNvPr id="5" name="Picture 4"/>
          <p:cNvPicPr/>
          <p:nvPr/>
        </p:nvPicPr>
        <p:blipFill>
          <a:blip r:embed="rId2"/>
          <a:srcRect/>
          <a:stretch>
            <a:fillRect/>
          </a:stretch>
        </p:blipFill>
        <p:spPr bwMode="auto">
          <a:xfrm>
            <a:off x="1043608" y="1412776"/>
            <a:ext cx="6982916" cy="4176464"/>
          </a:xfrm>
          <a:prstGeom prst="rect">
            <a:avLst/>
          </a:prstGeom>
          <a:noFill/>
          <a:ln w="9525">
            <a:noFill/>
            <a:miter lim="800000"/>
            <a:headEnd/>
            <a:tailEnd/>
          </a:ln>
        </p:spPr>
      </p:pic>
    </p:spTree>
    <p:extLst>
      <p:ext uri="{BB962C8B-B14F-4D97-AF65-F5344CB8AC3E}">
        <p14:creationId xmlns:p14="http://schemas.microsoft.com/office/powerpoint/2010/main" val="41945109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عنوان فرعي 5"/>
          <p:cNvSpPr>
            <a:spLocks noGrp="1"/>
          </p:cNvSpPr>
          <p:nvPr>
            <p:ph type="subTitle" idx="1"/>
          </p:nvPr>
        </p:nvSpPr>
        <p:spPr>
          <a:xfrm>
            <a:off x="251520" y="188640"/>
            <a:ext cx="8533456" cy="6669360"/>
          </a:xfrm>
        </p:spPr>
        <p:txBody>
          <a:bodyPr>
            <a:noAutofit/>
          </a:bodyPr>
          <a:lstStyle/>
          <a:p>
            <a:pPr algn="l"/>
            <a:r>
              <a:rPr lang="en-US" sz="2000" dirty="0" smtClean="0">
                <a:solidFill>
                  <a:schemeClr val="bg1"/>
                </a:solidFill>
              </a:rPr>
              <a:t>  </a:t>
            </a:r>
          </a:p>
          <a:p>
            <a:pPr algn="l"/>
            <a:r>
              <a:rPr lang="en-US" sz="1800" b="1" i="1" dirty="0" smtClean="0">
                <a:solidFill>
                  <a:schemeClr val="bg1"/>
                </a:solidFill>
              </a:rPr>
              <a:t>University </a:t>
            </a:r>
            <a:r>
              <a:rPr lang="en-US" sz="1800" b="1" i="1" dirty="0">
                <a:solidFill>
                  <a:schemeClr val="bg1"/>
                </a:solidFill>
              </a:rPr>
              <a:t>of </a:t>
            </a:r>
            <a:r>
              <a:rPr lang="en-US" sz="1800" b="1" i="1" dirty="0" err="1" smtClean="0">
                <a:solidFill>
                  <a:schemeClr val="bg1"/>
                </a:solidFill>
              </a:rPr>
              <a:t>Diyala</a:t>
            </a:r>
            <a:endParaRPr lang="en-US" sz="1800" b="1" i="1" dirty="0" smtClean="0">
              <a:solidFill>
                <a:schemeClr val="bg1"/>
              </a:solidFill>
            </a:endParaRPr>
          </a:p>
          <a:p>
            <a:pPr algn="l"/>
            <a:r>
              <a:rPr lang="en-US" sz="1800" b="1" i="1" dirty="0" smtClean="0">
                <a:solidFill>
                  <a:schemeClr val="bg1"/>
                </a:solidFill>
              </a:rPr>
              <a:t>College </a:t>
            </a:r>
            <a:r>
              <a:rPr lang="en-US" sz="1800" b="1" i="1" dirty="0">
                <a:solidFill>
                  <a:schemeClr val="bg1"/>
                </a:solidFill>
              </a:rPr>
              <a:t>of Science</a:t>
            </a:r>
            <a:endParaRPr lang="en-US" sz="1800" dirty="0">
              <a:solidFill>
                <a:schemeClr val="bg1"/>
              </a:solidFill>
            </a:endParaRPr>
          </a:p>
          <a:p>
            <a:pPr algn="l"/>
            <a:r>
              <a:rPr lang="en-US" sz="1800" b="1" i="1" dirty="0">
                <a:solidFill>
                  <a:schemeClr val="bg1"/>
                </a:solidFill>
              </a:rPr>
              <a:t>Department of Mathematics</a:t>
            </a:r>
            <a:endParaRPr lang="en-US" sz="1800" dirty="0">
              <a:solidFill>
                <a:schemeClr val="bg1"/>
              </a:solidFill>
            </a:endParaRPr>
          </a:p>
          <a:p>
            <a:pPr algn="l"/>
            <a:r>
              <a:rPr lang="en-US" sz="1800" dirty="0">
                <a:solidFill>
                  <a:schemeClr val="bg1"/>
                </a:solidFill>
              </a:rPr>
              <a:t> </a:t>
            </a:r>
          </a:p>
          <a:p>
            <a:pPr algn="l"/>
            <a:r>
              <a:rPr lang="en-US" sz="1800" dirty="0">
                <a:solidFill>
                  <a:schemeClr val="bg1"/>
                </a:solidFill>
              </a:rPr>
              <a:t> </a:t>
            </a:r>
          </a:p>
          <a:p>
            <a:pPr algn="ctr"/>
            <a:r>
              <a:rPr lang="en-US" sz="2000" dirty="0">
                <a:solidFill>
                  <a:schemeClr val="accent1"/>
                </a:solidFill>
              </a:rPr>
              <a:t>Course Book</a:t>
            </a:r>
          </a:p>
          <a:p>
            <a:pPr algn="ctr"/>
            <a:r>
              <a:rPr lang="en-US" sz="2000" dirty="0">
                <a:solidFill>
                  <a:schemeClr val="accent1"/>
                </a:solidFill>
              </a:rPr>
              <a:t>of</a:t>
            </a:r>
          </a:p>
          <a:p>
            <a:pPr algn="ctr"/>
            <a:r>
              <a:rPr lang="en-US" sz="2000" dirty="0">
                <a:solidFill>
                  <a:schemeClr val="accent1"/>
                </a:solidFill>
              </a:rPr>
              <a:t>Mathematical Computation</a:t>
            </a:r>
          </a:p>
          <a:p>
            <a:pPr algn="ctr"/>
            <a:r>
              <a:rPr lang="en-US" sz="2000" dirty="0">
                <a:solidFill>
                  <a:schemeClr val="accent1"/>
                </a:solidFill>
              </a:rPr>
              <a:t>Second Year Mathematics</a:t>
            </a:r>
          </a:p>
          <a:p>
            <a:pPr algn="ctr"/>
            <a:r>
              <a:rPr lang="en-US" sz="2000" dirty="0" smtClean="0">
                <a:solidFill>
                  <a:schemeClr val="accent1"/>
                </a:solidFill>
                <a:latin typeface="+mj-lt"/>
              </a:rPr>
              <a:t>2018-2019</a:t>
            </a:r>
          </a:p>
          <a:p>
            <a:pPr algn="ctr"/>
            <a:endParaRPr lang="en-US" sz="2000" dirty="0">
              <a:solidFill>
                <a:schemeClr val="accent1"/>
              </a:solidFill>
              <a:latin typeface="+mj-lt"/>
            </a:endParaRPr>
          </a:p>
          <a:p>
            <a:pPr algn="l"/>
            <a:r>
              <a:rPr lang="en-US" sz="1800" dirty="0">
                <a:solidFill>
                  <a:schemeClr val="bg1"/>
                </a:solidFill>
              </a:rPr>
              <a:t> </a:t>
            </a:r>
            <a:r>
              <a:rPr lang="en-US" sz="1800" b="1" dirty="0" err="1">
                <a:solidFill>
                  <a:schemeClr val="bg1"/>
                </a:solidFill>
              </a:rPr>
              <a:t>Assit.</a:t>
            </a:r>
            <a:r>
              <a:rPr lang="en-US" sz="1800" b="1" dirty="0" err="1" smtClean="0">
                <a:solidFill>
                  <a:schemeClr val="bg1"/>
                </a:solidFill>
              </a:rPr>
              <a:t>Lecturer</a:t>
            </a:r>
            <a:r>
              <a:rPr lang="en-US" sz="1800" dirty="0">
                <a:solidFill>
                  <a:schemeClr val="bg1"/>
                </a:solidFill>
              </a:rPr>
              <a:t>: </a:t>
            </a:r>
            <a:r>
              <a:rPr lang="en-US" sz="1800" dirty="0" err="1" smtClean="0">
                <a:solidFill>
                  <a:schemeClr val="bg1"/>
                </a:solidFill>
              </a:rPr>
              <a:t>Asmaa</a:t>
            </a:r>
            <a:r>
              <a:rPr lang="en-US" sz="1800" dirty="0" smtClean="0">
                <a:solidFill>
                  <a:schemeClr val="bg1"/>
                </a:solidFill>
              </a:rPr>
              <a:t> </a:t>
            </a:r>
            <a:r>
              <a:rPr lang="en-US" sz="1800" dirty="0" err="1" smtClean="0">
                <a:solidFill>
                  <a:schemeClr val="bg1"/>
                </a:solidFill>
              </a:rPr>
              <a:t>Kh</a:t>
            </a:r>
            <a:r>
              <a:rPr lang="en-US" sz="1800" dirty="0" smtClean="0">
                <a:solidFill>
                  <a:schemeClr val="bg1"/>
                </a:solidFill>
              </a:rPr>
              <a:t>. Abdul-</a:t>
            </a:r>
            <a:r>
              <a:rPr lang="en-US" sz="1800" dirty="0" err="1" smtClean="0">
                <a:solidFill>
                  <a:schemeClr val="bg1"/>
                </a:solidFill>
              </a:rPr>
              <a:t>rahman</a:t>
            </a:r>
            <a:endParaRPr lang="en-US" sz="1800" dirty="0">
              <a:solidFill>
                <a:schemeClr val="bg1"/>
              </a:solidFill>
            </a:endParaRPr>
          </a:p>
          <a:p>
            <a:pPr algn="l"/>
            <a:r>
              <a:rPr lang="en-US" sz="1800" b="1" dirty="0" err="1">
                <a:solidFill>
                  <a:schemeClr val="bg1"/>
                </a:solidFill>
              </a:rPr>
              <a:t>Emial</a:t>
            </a:r>
            <a:r>
              <a:rPr lang="en-US" sz="1800" dirty="0">
                <a:solidFill>
                  <a:schemeClr val="bg1"/>
                </a:solidFill>
              </a:rPr>
              <a:t>: </a:t>
            </a:r>
            <a:r>
              <a:rPr lang="en-US" sz="1800" u="sng" dirty="0">
                <a:solidFill>
                  <a:schemeClr val="accent1"/>
                </a:solidFill>
                <a:hlinkClick r:id="rId3"/>
              </a:rPr>
              <a:t>asmaaalshaiby@Gmail.</a:t>
            </a:r>
            <a:r>
              <a:rPr lang="en-US" sz="1800" u="sng" dirty="0">
                <a:solidFill>
                  <a:schemeClr val="accent1"/>
                </a:solidFill>
              </a:rPr>
              <a:t>com</a:t>
            </a:r>
          </a:p>
          <a:p>
            <a:pPr algn="l"/>
            <a:r>
              <a:rPr lang="en-US" sz="1800" b="1" dirty="0">
                <a:solidFill>
                  <a:schemeClr val="bg1"/>
                </a:solidFill>
              </a:rPr>
              <a:t>Mob</a:t>
            </a:r>
            <a:r>
              <a:rPr lang="en-US" sz="1800" dirty="0">
                <a:solidFill>
                  <a:schemeClr val="bg1"/>
                </a:solidFill>
              </a:rPr>
              <a:t>: </a:t>
            </a:r>
          </a:p>
          <a:p>
            <a:pPr algn="l"/>
            <a:r>
              <a:rPr lang="en-US" sz="1800" dirty="0">
                <a:solidFill>
                  <a:schemeClr val="bg1"/>
                </a:solidFill>
              </a:rPr>
              <a:t> </a:t>
            </a:r>
          </a:p>
          <a:p>
            <a:pPr algn="l"/>
            <a:r>
              <a:rPr lang="en-US" sz="1800" b="1" dirty="0">
                <a:solidFill>
                  <a:schemeClr val="bg1"/>
                </a:solidFill>
              </a:rPr>
              <a:t> </a:t>
            </a:r>
            <a:endParaRPr lang="en-US" sz="1800" dirty="0">
              <a:solidFill>
                <a:schemeClr val="bg1"/>
              </a:solidFill>
            </a:endParaRPr>
          </a:p>
          <a:p>
            <a:pPr algn="l"/>
            <a:endParaRPr lang="en-US" sz="1800" dirty="0">
              <a:solidFill>
                <a:schemeClr val="bg1"/>
              </a:solidFill>
            </a:endParaRPr>
          </a:p>
        </p:txBody>
      </p:sp>
      <p:pic>
        <p:nvPicPr>
          <p:cNvPr id="3" name="Picture 2"/>
          <p:cNvPicPr/>
          <p:nvPr/>
        </p:nvPicPr>
        <p:blipFill>
          <a:blip r:embed="rId4">
            <a:extLst>
              <a:ext uri="{28A0092B-C50C-407E-A947-70E740481C1C}">
                <a14:useLocalDpi xmlns:a14="http://schemas.microsoft.com/office/drawing/2010/main" val="0"/>
              </a:ext>
            </a:extLst>
          </a:blip>
          <a:stretch>
            <a:fillRect/>
          </a:stretch>
        </p:blipFill>
        <p:spPr>
          <a:xfrm>
            <a:off x="5975649" y="116632"/>
            <a:ext cx="3168351" cy="3303226"/>
          </a:xfrm>
          <a:prstGeom prst="rect">
            <a:avLst/>
          </a:prstGeom>
          <a:noFill/>
          <a:ln>
            <a:noFill/>
          </a:ln>
        </p:spPr>
      </p:pic>
    </p:spTree>
    <p:extLst>
      <p:ext uri="{BB962C8B-B14F-4D97-AF65-F5344CB8AC3E}">
        <p14:creationId xmlns:p14="http://schemas.microsoft.com/office/powerpoint/2010/main" val="2869464599"/>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2" name="عنوان 1"/>
          <p:cNvSpPr>
            <a:spLocks noGrp="1"/>
          </p:cNvSpPr>
          <p:nvPr>
            <p:ph type="ctrTitle"/>
          </p:nvPr>
        </p:nvSpPr>
        <p:spPr>
          <a:xfrm>
            <a:off x="533400" y="260648"/>
            <a:ext cx="7851648" cy="432048"/>
          </a:xfrm>
        </p:spPr>
        <p:txBody>
          <a:bodyPr>
            <a:normAutofit fontScale="90000"/>
          </a:bodyPr>
          <a:lstStyle/>
          <a:p>
            <a:pPr algn="ctr"/>
            <a:r>
              <a:rPr lang="en-US" sz="2400" dirty="0">
                <a:effectLst/>
              </a:rPr>
              <a:t/>
            </a:r>
            <a:br>
              <a:rPr lang="en-US" sz="2400" dirty="0">
                <a:effectLst/>
              </a:rPr>
            </a:br>
            <a:endParaRPr lang="en-US" sz="2800" b="0" i="1" dirty="0">
              <a:effectLst/>
              <a:latin typeface="+mn-lt"/>
            </a:endParaRPr>
          </a:p>
        </p:txBody>
      </p:sp>
      <p:sp>
        <p:nvSpPr>
          <p:cNvPr id="3" name="عنوان فرعي 2"/>
          <p:cNvSpPr>
            <a:spLocks noGrp="1"/>
          </p:cNvSpPr>
          <p:nvPr>
            <p:ph type="subTitle" idx="1"/>
          </p:nvPr>
        </p:nvSpPr>
        <p:spPr>
          <a:xfrm>
            <a:off x="323528" y="188640"/>
            <a:ext cx="8640960" cy="6552728"/>
          </a:xfrm>
        </p:spPr>
        <p:txBody>
          <a:bodyPr>
            <a:noAutofit/>
          </a:bodyPr>
          <a:lstStyle/>
          <a:p>
            <a:pPr algn="l"/>
            <a:r>
              <a:rPr lang="en-US" sz="2000" dirty="0" smtClean="0">
                <a:solidFill>
                  <a:schemeClr val="accent1"/>
                </a:solidFill>
              </a:rPr>
              <a:t> </a:t>
            </a:r>
            <a:r>
              <a:rPr lang="en-US" sz="1600" b="1" dirty="0">
                <a:solidFill>
                  <a:schemeClr val="bg1"/>
                </a:solidFill>
              </a:rPr>
              <a:t>Computer programming   </a:t>
            </a:r>
            <a:r>
              <a:rPr lang="en-US" sz="1600" b="1" dirty="0" smtClean="0">
                <a:solidFill>
                  <a:schemeClr val="bg1"/>
                </a:solidFill>
              </a:rPr>
              <a:t>          </a:t>
            </a:r>
            <a:r>
              <a:rPr lang="en-US" sz="1600" b="1" dirty="0">
                <a:solidFill>
                  <a:schemeClr val="bg1"/>
                </a:solidFill>
              </a:rPr>
              <a:t>Introduction To </a:t>
            </a:r>
            <a:r>
              <a:rPr lang="en-US" sz="1600" b="1" dirty="0" err="1">
                <a:solidFill>
                  <a:schemeClr val="bg1"/>
                </a:solidFill>
              </a:rPr>
              <a:t>Matlab</a:t>
            </a:r>
            <a:r>
              <a:rPr lang="en-US" sz="1600" b="1" dirty="0">
                <a:solidFill>
                  <a:schemeClr val="bg1"/>
                </a:solidFill>
              </a:rPr>
              <a:t>       </a:t>
            </a:r>
            <a:r>
              <a:rPr lang="en-US" sz="1600" b="1" dirty="0" smtClean="0">
                <a:solidFill>
                  <a:schemeClr val="bg1"/>
                </a:solidFill>
              </a:rPr>
              <a:t>                   By </a:t>
            </a:r>
            <a:r>
              <a:rPr lang="en-US" sz="1600" b="1" dirty="0">
                <a:solidFill>
                  <a:schemeClr val="bg1"/>
                </a:solidFill>
              </a:rPr>
              <a:t>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lvl="0" algn="l"/>
            <a:endParaRPr lang="en-US" sz="2000" dirty="0" smtClean="0">
              <a:solidFill>
                <a:schemeClr val="accent1"/>
              </a:solidFill>
            </a:endParaRPr>
          </a:p>
          <a:p>
            <a:pPr algn="l"/>
            <a:r>
              <a:rPr lang="en-US" sz="2000" b="1" dirty="0" smtClean="0">
                <a:solidFill>
                  <a:schemeClr val="bg1"/>
                </a:solidFill>
              </a:rPr>
              <a:t>Example</a:t>
            </a:r>
            <a:r>
              <a:rPr lang="en-US" sz="2000" b="1" dirty="0">
                <a:solidFill>
                  <a:schemeClr val="bg1"/>
                </a:solidFill>
              </a:rPr>
              <a:t>:-</a:t>
            </a:r>
            <a:endParaRPr lang="en-US" sz="2000" dirty="0">
              <a:solidFill>
                <a:schemeClr val="bg1"/>
              </a:solidFill>
            </a:endParaRPr>
          </a:p>
          <a:p>
            <a:pPr algn="l"/>
            <a:r>
              <a:rPr lang="en-US" sz="2000" dirty="0">
                <a:solidFill>
                  <a:schemeClr val="bg1"/>
                </a:solidFill>
              </a:rPr>
              <a:t> &gt;&gt; x = 2; y = </a:t>
            </a:r>
            <a:r>
              <a:rPr lang="en-US" sz="2000" dirty="0" err="1">
                <a:solidFill>
                  <a:schemeClr val="bg1"/>
                </a:solidFill>
              </a:rPr>
              <a:t>sqrt</a:t>
            </a:r>
            <a:r>
              <a:rPr lang="en-US" sz="2000" dirty="0">
                <a:solidFill>
                  <a:schemeClr val="bg1"/>
                </a:solidFill>
              </a:rPr>
              <a:t>(x);</a:t>
            </a:r>
          </a:p>
          <a:p>
            <a:pPr algn="l"/>
            <a:r>
              <a:rPr lang="en-US" sz="2000" dirty="0">
                <a:solidFill>
                  <a:schemeClr val="bg1"/>
                </a:solidFill>
              </a:rPr>
              <a:t> &gt;&gt; </a:t>
            </a:r>
            <a:r>
              <a:rPr lang="en-US" sz="2000" dirty="0" err="1">
                <a:solidFill>
                  <a:schemeClr val="bg1"/>
                </a:solidFill>
              </a:rPr>
              <a:t>fprintf</a:t>
            </a:r>
            <a:r>
              <a:rPr lang="en-US" sz="2000" dirty="0">
                <a:solidFill>
                  <a:schemeClr val="bg1"/>
                </a:solidFill>
              </a:rPr>
              <a:t>('The </a:t>
            </a:r>
            <a:r>
              <a:rPr lang="en-US" sz="2000" dirty="0" err="1">
                <a:solidFill>
                  <a:schemeClr val="bg1"/>
                </a:solidFill>
              </a:rPr>
              <a:t>squrt</a:t>
            </a:r>
            <a:r>
              <a:rPr lang="en-US" sz="2000" dirty="0">
                <a:solidFill>
                  <a:schemeClr val="bg1"/>
                </a:solidFill>
              </a:rPr>
              <a:t> root of %g is %9.4f\n',</a:t>
            </a:r>
            <a:r>
              <a:rPr lang="en-US" sz="2000" dirty="0" err="1">
                <a:solidFill>
                  <a:schemeClr val="bg1"/>
                </a:solidFill>
              </a:rPr>
              <a:t>x,y</a:t>
            </a:r>
            <a:r>
              <a:rPr lang="en-US" sz="2000" dirty="0">
                <a:solidFill>
                  <a:schemeClr val="bg1"/>
                </a:solidFill>
              </a:rPr>
              <a:t>)</a:t>
            </a:r>
          </a:p>
          <a:p>
            <a:pPr algn="l"/>
            <a:r>
              <a:rPr lang="en-US" sz="2000" dirty="0">
                <a:solidFill>
                  <a:schemeClr val="bg1"/>
                </a:solidFill>
              </a:rPr>
              <a:t>        The </a:t>
            </a:r>
            <a:r>
              <a:rPr lang="en-US" sz="2000" dirty="0" err="1">
                <a:solidFill>
                  <a:schemeClr val="bg1"/>
                </a:solidFill>
              </a:rPr>
              <a:t>squrt</a:t>
            </a:r>
            <a:r>
              <a:rPr lang="en-US" sz="2000" dirty="0">
                <a:solidFill>
                  <a:schemeClr val="bg1"/>
                </a:solidFill>
              </a:rPr>
              <a:t> root of 2 is    1.4142</a:t>
            </a:r>
          </a:p>
          <a:p>
            <a:pPr algn="l"/>
            <a:r>
              <a:rPr lang="en-US" sz="2000" b="1" dirty="0">
                <a:solidFill>
                  <a:schemeClr val="bg1"/>
                </a:solidFill>
              </a:rPr>
              <a:t>Example:-</a:t>
            </a:r>
            <a:endParaRPr lang="en-US" sz="2000" dirty="0">
              <a:solidFill>
                <a:schemeClr val="bg1"/>
              </a:solidFill>
            </a:endParaRPr>
          </a:p>
          <a:p>
            <a:pPr algn="l"/>
            <a:r>
              <a:rPr lang="en-US" sz="2000" dirty="0">
                <a:solidFill>
                  <a:schemeClr val="bg1"/>
                </a:solidFill>
              </a:rPr>
              <a:t>&gt;&gt; x = 1:4; y = </a:t>
            </a:r>
            <a:r>
              <a:rPr lang="en-US" sz="2000" dirty="0" err="1">
                <a:solidFill>
                  <a:schemeClr val="bg1"/>
                </a:solidFill>
              </a:rPr>
              <a:t>sqrt</a:t>
            </a:r>
            <a:r>
              <a:rPr lang="en-US" sz="2000" dirty="0">
                <a:solidFill>
                  <a:schemeClr val="bg1"/>
                </a:solidFill>
              </a:rPr>
              <a:t>(x);</a:t>
            </a:r>
          </a:p>
          <a:p>
            <a:pPr algn="l"/>
            <a:r>
              <a:rPr lang="en-US" sz="2000" dirty="0">
                <a:solidFill>
                  <a:schemeClr val="bg1"/>
                </a:solidFill>
              </a:rPr>
              <a:t>&gt;&gt; </a:t>
            </a:r>
            <a:r>
              <a:rPr lang="en-US" sz="2000" dirty="0" err="1">
                <a:solidFill>
                  <a:schemeClr val="bg1"/>
                </a:solidFill>
              </a:rPr>
              <a:t>fprintf</a:t>
            </a:r>
            <a:r>
              <a:rPr lang="en-US" sz="2000" dirty="0">
                <a:solidFill>
                  <a:schemeClr val="bg1"/>
                </a:solidFill>
              </a:rPr>
              <a:t>('The </a:t>
            </a:r>
            <a:r>
              <a:rPr lang="en-US" sz="2000" dirty="0" err="1">
                <a:solidFill>
                  <a:schemeClr val="bg1"/>
                </a:solidFill>
              </a:rPr>
              <a:t>squrt</a:t>
            </a:r>
            <a:r>
              <a:rPr lang="en-US" sz="2000" dirty="0">
                <a:solidFill>
                  <a:schemeClr val="bg1"/>
                </a:solidFill>
              </a:rPr>
              <a:t> root of %d is %4.2f\n',[</a:t>
            </a:r>
            <a:r>
              <a:rPr lang="en-US" sz="2000" dirty="0" err="1">
                <a:solidFill>
                  <a:schemeClr val="bg1"/>
                </a:solidFill>
              </a:rPr>
              <a:t>x;y</a:t>
            </a:r>
            <a:r>
              <a:rPr lang="en-US" sz="2000" dirty="0">
                <a:solidFill>
                  <a:schemeClr val="bg1"/>
                </a:solidFill>
              </a:rPr>
              <a:t>])</a:t>
            </a:r>
          </a:p>
          <a:p>
            <a:pPr algn="l"/>
            <a:r>
              <a:rPr lang="en-US" sz="2000" dirty="0">
                <a:solidFill>
                  <a:schemeClr val="bg1"/>
                </a:solidFill>
              </a:rPr>
              <a:t>The </a:t>
            </a:r>
            <a:r>
              <a:rPr lang="en-US" sz="2000" dirty="0" err="1">
                <a:solidFill>
                  <a:schemeClr val="bg1"/>
                </a:solidFill>
              </a:rPr>
              <a:t>squrt</a:t>
            </a:r>
            <a:r>
              <a:rPr lang="en-US" sz="2000" dirty="0">
                <a:solidFill>
                  <a:schemeClr val="bg1"/>
                </a:solidFill>
              </a:rPr>
              <a:t> root of 1 is 1.00</a:t>
            </a:r>
          </a:p>
          <a:p>
            <a:pPr algn="l"/>
            <a:r>
              <a:rPr lang="en-US" sz="2000" dirty="0">
                <a:solidFill>
                  <a:schemeClr val="bg1"/>
                </a:solidFill>
              </a:rPr>
              <a:t>The </a:t>
            </a:r>
            <a:r>
              <a:rPr lang="en-US" sz="2000" dirty="0" err="1">
                <a:solidFill>
                  <a:schemeClr val="bg1"/>
                </a:solidFill>
              </a:rPr>
              <a:t>squrt</a:t>
            </a:r>
            <a:r>
              <a:rPr lang="en-US" sz="2000" dirty="0">
                <a:solidFill>
                  <a:schemeClr val="bg1"/>
                </a:solidFill>
              </a:rPr>
              <a:t> root of 2 is 1.41</a:t>
            </a:r>
          </a:p>
          <a:p>
            <a:pPr algn="l"/>
            <a:r>
              <a:rPr lang="en-US" sz="2000" dirty="0">
                <a:solidFill>
                  <a:schemeClr val="bg1"/>
                </a:solidFill>
              </a:rPr>
              <a:t>The </a:t>
            </a:r>
            <a:r>
              <a:rPr lang="en-US" sz="2000" dirty="0" err="1">
                <a:solidFill>
                  <a:schemeClr val="bg1"/>
                </a:solidFill>
              </a:rPr>
              <a:t>squrt</a:t>
            </a:r>
            <a:r>
              <a:rPr lang="en-US" sz="2000" dirty="0">
                <a:solidFill>
                  <a:schemeClr val="bg1"/>
                </a:solidFill>
              </a:rPr>
              <a:t> root of 3 is 1.73</a:t>
            </a:r>
          </a:p>
          <a:p>
            <a:pPr algn="l"/>
            <a:r>
              <a:rPr lang="en-US" sz="2000" dirty="0">
                <a:solidFill>
                  <a:schemeClr val="bg1"/>
                </a:solidFill>
              </a:rPr>
              <a:t>The </a:t>
            </a:r>
            <a:r>
              <a:rPr lang="en-US" sz="2000" dirty="0" err="1">
                <a:solidFill>
                  <a:schemeClr val="bg1"/>
                </a:solidFill>
              </a:rPr>
              <a:t>squrt</a:t>
            </a:r>
            <a:r>
              <a:rPr lang="en-US" sz="2000" dirty="0">
                <a:solidFill>
                  <a:schemeClr val="bg1"/>
                </a:solidFill>
              </a:rPr>
              <a:t> root of 4 is 2.00</a:t>
            </a:r>
          </a:p>
          <a:p>
            <a:pPr algn="l"/>
            <a:endParaRPr lang="en-US" sz="2000" dirty="0">
              <a:solidFill>
                <a:schemeClr val="bg1"/>
              </a:solidFill>
            </a:endParaRPr>
          </a:p>
          <a:p>
            <a:pPr algn="l"/>
            <a:endParaRPr lang="en-US" sz="2000" dirty="0">
              <a:solidFill>
                <a:schemeClr val="bg1"/>
              </a:solidFill>
            </a:endParaRPr>
          </a:p>
          <a:p>
            <a:pPr algn="l"/>
            <a:endParaRPr lang="en-US" sz="2000" dirty="0">
              <a:solidFill>
                <a:schemeClr val="bg1"/>
              </a:solidFill>
            </a:endParaRPr>
          </a:p>
          <a:p>
            <a:pPr algn="l"/>
            <a:endParaRPr lang="en-US" sz="2000" dirty="0">
              <a:solidFill>
                <a:schemeClr val="bg1"/>
              </a:solidFill>
            </a:endParaRPr>
          </a:p>
          <a:p>
            <a:r>
              <a:rPr lang="en-US" sz="2000" dirty="0"/>
              <a:t> </a:t>
            </a:r>
          </a:p>
          <a:p>
            <a:pPr algn="l"/>
            <a:endParaRPr lang="en-US" sz="2000" dirty="0">
              <a:solidFill>
                <a:schemeClr val="bg1"/>
              </a:solidFill>
            </a:endParaRPr>
          </a:p>
        </p:txBody>
      </p:sp>
    </p:spTree>
    <p:extLst>
      <p:ext uri="{BB962C8B-B14F-4D97-AF65-F5344CB8AC3E}">
        <p14:creationId xmlns:p14="http://schemas.microsoft.com/office/powerpoint/2010/main" val="19921420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عنوان فرعي 5"/>
          <p:cNvSpPr>
            <a:spLocks noGrp="1"/>
          </p:cNvSpPr>
          <p:nvPr>
            <p:ph type="subTitle" idx="1"/>
          </p:nvPr>
        </p:nvSpPr>
        <p:spPr>
          <a:xfrm>
            <a:off x="107504" y="188640"/>
            <a:ext cx="8677472" cy="6669360"/>
          </a:xfrm>
        </p:spPr>
        <p:txBody>
          <a:bodyPr>
            <a:noAutofit/>
          </a:bodyPr>
          <a:lstStyle/>
          <a:p>
            <a:pPr algn="l"/>
            <a:r>
              <a:rPr lang="en-US" sz="2000" dirty="0" smtClean="0">
                <a:solidFill>
                  <a:schemeClr val="bg1"/>
                </a:solidFill>
              </a:rPr>
              <a:t>  </a:t>
            </a:r>
            <a:endParaRPr lang="en-US" sz="2000" dirty="0">
              <a:solidFill>
                <a:schemeClr val="bg1"/>
              </a:solidFill>
            </a:endParaRPr>
          </a:p>
          <a:p>
            <a:pPr algn="l"/>
            <a:r>
              <a:rPr lang="en-US" sz="2000" b="1" i="1" dirty="0">
                <a:solidFill>
                  <a:srgbClr val="FF0000"/>
                </a:solidFill>
              </a:rPr>
              <a:t>Format</a:t>
            </a:r>
            <a:endParaRPr lang="en-US" sz="2000" dirty="0">
              <a:solidFill>
                <a:srgbClr val="FF0000"/>
              </a:solidFill>
            </a:endParaRPr>
          </a:p>
          <a:p>
            <a:pPr algn="l"/>
            <a:r>
              <a:rPr lang="en-US" sz="2000" dirty="0">
                <a:solidFill>
                  <a:schemeClr val="bg1"/>
                </a:solidFill>
              </a:rPr>
              <a:t>4 </a:t>
            </a:r>
            <a:r>
              <a:rPr lang="en-US" sz="2000" dirty="0" err="1">
                <a:solidFill>
                  <a:schemeClr val="bg1"/>
                </a:solidFill>
              </a:rPr>
              <a:t>hrs</a:t>
            </a:r>
            <a:r>
              <a:rPr lang="en-US" sz="2000" dirty="0">
                <a:solidFill>
                  <a:schemeClr val="bg1"/>
                </a:solidFill>
              </a:rPr>
              <a:t>/week of lecture, 2 </a:t>
            </a:r>
            <a:r>
              <a:rPr lang="en-US" sz="2000" dirty="0" err="1">
                <a:solidFill>
                  <a:schemeClr val="bg1"/>
                </a:solidFill>
              </a:rPr>
              <a:t>hrs</a:t>
            </a:r>
            <a:r>
              <a:rPr lang="en-US" sz="2000" dirty="0">
                <a:solidFill>
                  <a:schemeClr val="bg1"/>
                </a:solidFill>
              </a:rPr>
              <a:t>/week theoretical &amp; 2 </a:t>
            </a:r>
            <a:r>
              <a:rPr lang="en-US" sz="2000" dirty="0" err="1">
                <a:solidFill>
                  <a:schemeClr val="bg1"/>
                </a:solidFill>
              </a:rPr>
              <a:t>hrs</a:t>
            </a:r>
            <a:r>
              <a:rPr lang="en-US" sz="2000" dirty="0">
                <a:solidFill>
                  <a:schemeClr val="bg1"/>
                </a:solidFill>
              </a:rPr>
              <a:t>/week </a:t>
            </a:r>
            <a:r>
              <a:rPr lang="en-US" sz="2000" dirty="0" smtClean="0">
                <a:solidFill>
                  <a:schemeClr val="bg1"/>
                </a:solidFill>
              </a:rPr>
              <a:t>practical</a:t>
            </a:r>
          </a:p>
          <a:p>
            <a:pPr algn="l"/>
            <a:endParaRPr lang="en-US" sz="2000" dirty="0">
              <a:solidFill>
                <a:schemeClr val="bg1"/>
              </a:solidFill>
            </a:endParaRPr>
          </a:p>
          <a:p>
            <a:pPr algn="l"/>
            <a:r>
              <a:rPr lang="en-US" sz="2000" b="1" dirty="0">
                <a:solidFill>
                  <a:srgbClr val="FF0000"/>
                </a:solidFill>
              </a:rPr>
              <a:t>Course Objective:</a:t>
            </a:r>
            <a:endParaRPr lang="en-US" sz="2000" dirty="0">
              <a:solidFill>
                <a:srgbClr val="FF0000"/>
              </a:solidFill>
            </a:endParaRPr>
          </a:p>
          <a:p>
            <a:pPr algn="l"/>
            <a:r>
              <a:rPr lang="en-US" sz="2000" dirty="0">
                <a:solidFill>
                  <a:schemeClr val="bg1"/>
                </a:solidFill>
              </a:rPr>
              <a:t>The computer program MATLAB is a powerful tool which can help you solve a wide range of mathematical problems: it can differentiate, integrate, and otherwise manipulate mathematical formulas, perform arithmetic calculations, plot curves and surfaces in two and three dimensions, solve differential equations, and carry out a variety of other useful mathematical operations, At Rutgers, MATLAB is available on the student computer Eden. MATLAB is also available on the Windows PCs and Macintoshes in the public labs. Although the commands you use to do mathematics with MATLAB will be the same on all these machines, there are differences among computers, such as in the way that, les are opened, saved and printed</a:t>
            </a:r>
            <a:r>
              <a:rPr lang="en-US" sz="2000" dirty="0" smtClean="0">
                <a:solidFill>
                  <a:schemeClr val="bg1"/>
                </a:solidFill>
              </a:rPr>
              <a:t>.</a:t>
            </a:r>
            <a:endParaRPr lang="en-US" sz="2000" dirty="0">
              <a:solidFill>
                <a:schemeClr val="bg1"/>
              </a:solidFill>
            </a:endParaRPr>
          </a:p>
        </p:txBody>
      </p:sp>
    </p:spTree>
    <p:extLst>
      <p:ext uri="{BB962C8B-B14F-4D97-AF65-F5344CB8AC3E}">
        <p14:creationId xmlns:p14="http://schemas.microsoft.com/office/powerpoint/2010/main" val="92947501"/>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عنوان فرعي 5"/>
          <p:cNvSpPr>
            <a:spLocks noGrp="1"/>
          </p:cNvSpPr>
          <p:nvPr>
            <p:ph type="subTitle" idx="1"/>
          </p:nvPr>
        </p:nvSpPr>
        <p:spPr>
          <a:xfrm>
            <a:off x="107504" y="188640"/>
            <a:ext cx="8677472" cy="6669360"/>
          </a:xfrm>
        </p:spPr>
        <p:txBody>
          <a:bodyPr>
            <a:noAutofit/>
          </a:bodyPr>
          <a:lstStyle/>
          <a:p>
            <a:pPr algn="l"/>
            <a:r>
              <a:rPr lang="en-US" sz="2000" dirty="0" smtClean="0">
                <a:solidFill>
                  <a:schemeClr val="bg1"/>
                </a:solidFill>
              </a:rPr>
              <a:t>  </a:t>
            </a:r>
            <a:r>
              <a:rPr lang="en-US" sz="2000" dirty="0">
                <a:solidFill>
                  <a:schemeClr val="bg1"/>
                </a:solidFill>
              </a:rPr>
              <a:t>With MATLAB, you can create powerful interactive documents. The MATLAB environment lets you start solving problems right away by entering expressions in 2-D Math and solving these expressions using point-and-click inter- faces. You can combine text and math in the same line, add tables to organize the content of your work, or insert images, sketch regions, and spreadsheets. You can visualize and animate problems in two and three dimensions, format text for academic papers or books, and insert hyperlinks to other MATLAB files, Web sites, or email addresses. You can embed and program graphical user interface components, as well as devise custom solutions using the MATLAB programming language. </a:t>
            </a:r>
          </a:p>
          <a:p>
            <a:pPr algn="l"/>
            <a:r>
              <a:rPr lang="en-US" sz="2000" b="1" dirty="0">
                <a:solidFill>
                  <a:schemeClr val="bg1"/>
                </a:solidFill>
              </a:rPr>
              <a:t>  </a:t>
            </a:r>
            <a:endParaRPr lang="en-US" sz="2000" dirty="0">
              <a:solidFill>
                <a:schemeClr val="bg1"/>
              </a:solidFill>
            </a:endParaRPr>
          </a:p>
          <a:p>
            <a:pPr algn="l"/>
            <a:r>
              <a:rPr lang="en-US" sz="2000" b="1" dirty="0">
                <a:solidFill>
                  <a:schemeClr val="bg1"/>
                </a:solidFill>
              </a:rPr>
              <a:t>Grading</a:t>
            </a:r>
            <a:endParaRPr lang="en-US" sz="2000" dirty="0">
              <a:solidFill>
                <a:schemeClr val="bg1"/>
              </a:solidFill>
            </a:endParaRPr>
          </a:p>
          <a:p>
            <a:pPr algn="l"/>
            <a:r>
              <a:rPr lang="en-US" sz="2000" dirty="0">
                <a:solidFill>
                  <a:schemeClr val="bg1"/>
                </a:solidFill>
              </a:rPr>
              <a:t>Your course grade will be determined as follows: </a:t>
            </a:r>
          </a:p>
          <a:p>
            <a:pPr algn="l"/>
            <a:r>
              <a:rPr lang="en-US" sz="2000" dirty="0">
                <a:solidFill>
                  <a:schemeClr val="bg1"/>
                </a:solidFill>
              </a:rPr>
              <a:t>Midterm exams:  </a:t>
            </a:r>
            <a:r>
              <a:rPr lang="en-US" sz="2000" dirty="0" smtClean="0">
                <a:solidFill>
                  <a:schemeClr val="bg1"/>
                </a:solidFill>
              </a:rPr>
              <a:t>34%</a:t>
            </a:r>
            <a:endParaRPr lang="en-US" sz="2000" dirty="0">
              <a:solidFill>
                <a:schemeClr val="bg1"/>
              </a:solidFill>
            </a:endParaRPr>
          </a:p>
          <a:p>
            <a:pPr algn="l"/>
            <a:r>
              <a:rPr lang="en-US" sz="2000" dirty="0">
                <a:solidFill>
                  <a:schemeClr val="bg1"/>
                </a:solidFill>
              </a:rPr>
              <a:t>Lab + Quiz: </a:t>
            </a:r>
            <a:r>
              <a:rPr lang="en-US" sz="2000" dirty="0" smtClean="0">
                <a:solidFill>
                  <a:schemeClr val="bg1"/>
                </a:solidFill>
              </a:rPr>
              <a:t>16%</a:t>
            </a:r>
            <a:endParaRPr lang="en-US" sz="2000" dirty="0">
              <a:solidFill>
                <a:schemeClr val="bg1"/>
              </a:solidFill>
            </a:endParaRPr>
          </a:p>
          <a:p>
            <a:pPr algn="l"/>
            <a:r>
              <a:rPr lang="en-US" sz="2000" dirty="0">
                <a:solidFill>
                  <a:schemeClr val="bg1"/>
                </a:solidFill>
              </a:rPr>
              <a:t>Final Exam: theoretical: </a:t>
            </a:r>
            <a:r>
              <a:rPr lang="en-US" sz="2000" dirty="0" smtClean="0">
                <a:solidFill>
                  <a:schemeClr val="bg1"/>
                </a:solidFill>
              </a:rPr>
              <a:t>34%</a:t>
            </a:r>
            <a:endParaRPr lang="en-US" sz="2000" dirty="0">
              <a:solidFill>
                <a:schemeClr val="bg1"/>
              </a:solidFill>
            </a:endParaRPr>
          </a:p>
          <a:p>
            <a:pPr algn="l"/>
            <a:r>
              <a:rPr lang="en-US" sz="2000" dirty="0">
                <a:solidFill>
                  <a:schemeClr val="bg1"/>
                </a:solidFill>
              </a:rPr>
              <a:t>                     Practical: </a:t>
            </a:r>
            <a:r>
              <a:rPr lang="en-US" sz="2000" dirty="0" smtClean="0">
                <a:solidFill>
                  <a:schemeClr val="bg1"/>
                </a:solidFill>
              </a:rPr>
              <a:t>16%</a:t>
            </a:r>
            <a:endParaRPr lang="en-US" sz="2000" dirty="0">
              <a:solidFill>
                <a:schemeClr val="bg1"/>
              </a:solidFill>
            </a:endParaRPr>
          </a:p>
          <a:p>
            <a:pPr algn="l"/>
            <a:r>
              <a:rPr lang="en-US" sz="2000" b="1" dirty="0">
                <a:solidFill>
                  <a:schemeClr val="bg1"/>
                </a:solidFill>
              </a:rPr>
              <a:t> </a:t>
            </a:r>
            <a:endParaRPr lang="en-US" sz="2000" dirty="0">
              <a:solidFill>
                <a:schemeClr val="bg1"/>
              </a:solidFill>
            </a:endParaRPr>
          </a:p>
        </p:txBody>
      </p:sp>
    </p:spTree>
    <p:extLst>
      <p:ext uri="{BB962C8B-B14F-4D97-AF65-F5344CB8AC3E}">
        <p14:creationId xmlns:p14="http://schemas.microsoft.com/office/powerpoint/2010/main" val="1350561916"/>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عنوان فرعي 5"/>
          <p:cNvSpPr>
            <a:spLocks noGrp="1"/>
          </p:cNvSpPr>
          <p:nvPr>
            <p:ph type="subTitle" idx="1"/>
          </p:nvPr>
        </p:nvSpPr>
        <p:spPr>
          <a:xfrm>
            <a:off x="107504" y="188640"/>
            <a:ext cx="9036496" cy="6669360"/>
          </a:xfrm>
        </p:spPr>
        <p:txBody>
          <a:bodyPr>
            <a:noAutofit/>
          </a:bodyPr>
          <a:lstStyle/>
          <a:p>
            <a:pPr algn="l"/>
            <a:endParaRPr lang="en-US" sz="2000" dirty="0">
              <a:solidFill>
                <a:schemeClr val="bg1"/>
              </a:solidFill>
            </a:endParaRPr>
          </a:p>
          <a:p>
            <a:pPr algn="l"/>
            <a:r>
              <a:rPr lang="en-US" sz="2000" b="1" dirty="0">
                <a:solidFill>
                  <a:schemeClr val="accent1"/>
                </a:solidFill>
              </a:rPr>
              <a:t>Course material</a:t>
            </a:r>
            <a:endParaRPr lang="en-US" sz="2000" dirty="0">
              <a:solidFill>
                <a:schemeClr val="accent1"/>
              </a:solidFill>
            </a:endParaRPr>
          </a:p>
          <a:p>
            <a:pPr lvl="0" algn="l"/>
            <a:r>
              <a:rPr lang="en-US" sz="2000" dirty="0">
                <a:solidFill>
                  <a:schemeClr val="bg1"/>
                </a:solidFill>
              </a:rPr>
              <a:t>A Guide to MATLAB for Beginners and Experienced Users Second Edition, Brian R. Hunt, Cambridge, 2006</a:t>
            </a:r>
            <a:r>
              <a:rPr lang="en-US" sz="2000" dirty="0" smtClean="0">
                <a:solidFill>
                  <a:schemeClr val="bg1"/>
                </a:solidFill>
              </a:rPr>
              <a:t>.</a:t>
            </a:r>
          </a:p>
          <a:p>
            <a:pPr lvl="0" algn="l"/>
            <a:endParaRPr lang="en-US" sz="2000" dirty="0">
              <a:solidFill>
                <a:schemeClr val="bg1"/>
              </a:solidFill>
            </a:endParaRPr>
          </a:p>
          <a:p>
            <a:pPr lvl="0" algn="l"/>
            <a:r>
              <a:rPr lang="en-US" sz="2000" dirty="0">
                <a:solidFill>
                  <a:schemeClr val="bg1"/>
                </a:solidFill>
              </a:rPr>
              <a:t>An Introduction to MATLAB, Winfried </a:t>
            </a:r>
            <a:r>
              <a:rPr lang="en-US" sz="2000" dirty="0" err="1">
                <a:solidFill>
                  <a:schemeClr val="bg1"/>
                </a:solidFill>
              </a:rPr>
              <a:t>Auzinger</a:t>
            </a:r>
            <a:r>
              <a:rPr lang="en-US" sz="2000" dirty="0">
                <a:solidFill>
                  <a:schemeClr val="bg1"/>
                </a:solidFill>
              </a:rPr>
              <a:t>, Vienna, 2002</a:t>
            </a:r>
            <a:r>
              <a:rPr lang="en-US" sz="2000" dirty="0" smtClean="0">
                <a:solidFill>
                  <a:schemeClr val="bg1"/>
                </a:solidFill>
              </a:rPr>
              <a:t>.</a:t>
            </a:r>
          </a:p>
          <a:p>
            <a:pPr lvl="0" algn="l"/>
            <a:endParaRPr lang="en-US" sz="2000" dirty="0">
              <a:solidFill>
                <a:schemeClr val="bg1"/>
              </a:solidFill>
            </a:endParaRPr>
          </a:p>
          <a:p>
            <a:pPr lvl="0" algn="l"/>
            <a:r>
              <a:rPr lang="en-US" sz="2000" dirty="0">
                <a:solidFill>
                  <a:schemeClr val="bg1"/>
                </a:solidFill>
              </a:rPr>
              <a:t>Applied Numerical Methods Using </a:t>
            </a:r>
            <a:r>
              <a:rPr lang="en-US" sz="2000" dirty="0" err="1">
                <a:solidFill>
                  <a:schemeClr val="bg1"/>
                </a:solidFill>
              </a:rPr>
              <a:t>Matlab</a:t>
            </a:r>
            <a:r>
              <a:rPr lang="en-US" sz="2000" dirty="0">
                <a:solidFill>
                  <a:schemeClr val="bg1"/>
                </a:solidFill>
              </a:rPr>
              <a:t>, Won Young Yang, New Jersey, 2005</a:t>
            </a:r>
            <a:r>
              <a:rPr lang="en-US" sz="2000" dirty="0" smtClean="0">
                <a:solidFill>
                  <a:schemeClr val="bg1"/>
                </a:solidFill>
              </a:rPr>
              <a:t>.</a:t>
            </a:r>
          </a:p>
          <a:p>
            <a:pPr lvl="0" algn="l"/>
            <a:endParaRPr lang="en-US" sz="2000" dirty="0">
              <a:solidFill>
                <a:schemeClr val="bg1"/>
              </a:solidFill>
            </a:endParaRPr>
          </a:p>
          <a:p>
            <a:pPr lvl="0" algn="l"/>
            <a:r>
              <a:rPr lang="en-US" sz="2000" dirty="0">
                <a:solidFill>
                  <a:schemeClr val="bg1"/>
                </a:solidFill>
              </a:rPr>
              <a:t>Learning MATLAB 7, The </a:t>
            </a:r>
            <a:r>
              <a:rPr lang="en-US" sz="2000" dirty="0" err="1">
                <a:solidFill>
                  <a:schemeClr val="bg1"/>
                </a:solidFill>
              </a:rPr>
              <a:t>MathWorks</a:t>
            </a:r>
            <a:r>
              <a:rPr lang="en-US" sz="2000" dirty="0">
                <a:solidFill>
                  <a:schemeClr val="bg1"/>
                </a:solidFill>
              </a:rPr>
              <a:t>, 2005</a:t>
            </a:r>
            <a:r>
              <a:rPr lang="en-US" sz="2000" dirty="0" smtClean="0">
                <a:solidFill>
                  <a:schemeClr val="bg1"/>
                </a:solidFill>
              </a:rPr>
              <a:t>.</a:t>
            </a:r>
          </a:p>
          <a:p>
            <a:pPr lvl="0" algn="l"/>
            <a:endParaRPr lang="en-US" sz="2000" dirty="0">
              <a:solidFill>
                <a:schemeClr val="bg1"/>
              </a:solidFill>
            </a:endParaRPr>
          </a:p>
          <a:p>
            <a:pPr lvl="0" algn="l"/>
            <a:r>
              <a:rPr lang="en-US" sz="2000" dirty="0">
                <a:solidFill>
                  <a:schemeClr val="bg1"/>
                </a:solidFill>
              </a:rPr>
              <a:t>Numerical Analysis Using MATLAB and Spreadsheets, Second Edition, Steven T. Karris, Orchard Publications, 2004.</a:t>
            </a:r>
          </a:p>
          <a:p>
            <a:pPr algn="l"/>
            <a:r>
              <a:rPr lang="en-US" sz="2000" dirty="0">
                <a:solidFill>
                  <a:schemeClr val="bg1"/>
                </a:solidFill>
              </a:rPr>
              <a:t> </a:t>
            </a:r>
          </a:p>
        </p:txBody>
      </p:sp>
    </p:spTree>
    <p:extLst>
      <p:ext uri="{BB962C8B-B14F-4D97-AF65-F5344CB8AC3E}">
        <p14:creationId xmlns:p14="http://schemas.microsoft.com/office/powerpoint/2010/main" val="431624808"/>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539552" y="116632"/>
            <a:ext cx="7854696" cy="6336704"/>
          </a:xfrm>
        </p:spPr>
        <p:txBody>
          <a:bodyPr>
            <a:normAutofit/>
          </a:bodyPr>
          <a:lstStyle/>
          <a:p>
            <a:pPr algn="l"/>
            <a:r>
              <a:rPr lang="en-US" sz="1400" b="1" dirty="0">
                <a:solidFill>
                  <a:schemeClr val="bg1"/>
                </a:solidFill>
              </a:rPr>
              <a:t>Computer programming             Introduction To </a:t>
            </a:r>
            <a:r>
              <a:rPr lang="en-US" sz="1400" b="1" dirty="0" err="1">
                <a:solidFill>
                  <a:schemeClr val="bg1"/>
                </a:solidFill>
              </a:rPr>
              <a:t>Matlab</a:t>
            </a:r>
            <a:r>
              <a:rPr lang="en-US" sz="1400" b="1" dirty="0">
                <a:solidFill>
                  <a:schemeClr val="bg1"/>
                </a:solidFill>
              </a:rPr>
              <a:t>                     By Assist Lac. </a:t>
            </a:r>
            <a:r>
              <a:rPr lang="en-US" sz="1400" b="1" dirty="0" err="1">
                <a:solidFill>
                  <a:schemeClr val="bg1"/>
                </a:solidFill>
              </a:rPr>
              <a:t>Asmaa</a:t>
            </a:r>
            <a:r>
              <a:rPr lang="en-US" sz="1400" b="1" dirty="0">
                <a:solidFill>
                  <a:schemeClr val="bg1"/>
                </a:solidFill>
              </a:rPr>
              <a:t> </a:t>
            </a:r>
            <a:r>
              <a:rPr lang="en-US" sz="1400" b="1" dirty="0" err="1">
                <a:solidFill>
                  <a:schemeClr val="bg1"/>
                </a:solidFill>
              </a:rPr>
              <a:t>kh</a:t>
            </a:r>
            <a:r>
              <a:rPr lang="en-US" sz="1400" b="1" dirty="0">
                <a:solidFill>
                  <a:schemeClr val="bg1"/>
                </a:solidFill>
              </a:rPr>
              <a:t>. </a:t>
            </a:r>
            <a:endParaRPr lang="en-US" sz="1400" dirty="0">
              <a:solidFill>
                <a:schemeClr val="bg1"/>
              </a:solidFill>
            </a:endParaRPr>
          </a:p>
          <a:p>
            <a:pPr algn="l"/>
            <a:endParaRPr lang="en-US" sz="1400" b="1" dirty="0" smtClean="0">
              <a:solidFill>
                <a:schemeClr val="bg1"/>
              </a:solidFill>
            </a:endParaRPr>
          </a:p>
          <a:p>
            <a:pPr algn="l"/>
            <a:endParaRPr lang="en-US" sz="2000" b="1" dirty="0">
              <a:solidFill>
                <a:schemeClr val="bg1"/>
              </a:solidFill>
            </a:endParaRPr>
          </a:p>
          <a:p>
            <a:pPr algn="l"/>
            <a:r>
              <a:rPr lang="en-US" sz="2000" b="1" dirty="0" smtClean="0">
                <a:solidFill>
                  <a:schemeClr val="bg1"/>
                </a:solidFill>
              </a:rPr>
              <a:t>Introduction </a:t>
            </a:r>
            <a:r>
              <a:rPr lang="en-US" sz="2000" b="1" dirty="0">
                <a:solidFill>
                  <a:schemeClr val="bg1"/>
                </a:solidFill>
              </a:rPr>
              <a:t>to MATLAB</a:t>
            </a:r>
            <a:endParaRPr lang="en-US" sz="2000" dirty="0">
              <a:solidFill>
                <a:schemeClr val="bg1"/>
              </a:solidFill>
            </a:endParaRPr>
          </a:p>
          <a:p>
            <a:pPr algn="l"/>
            <a:endParaRPr lang="en-US" sz="2000" dirty="0" smtClean="0">
              <a:solidFill>
                <a:schemeClr val="bg1"/>
              </a:solidFill>
            </a:endParaRPr>
          </a:p>
          <a:p>
            <a:pPr algn="l"/>
            <a:r>
              <a:rPr lang="en-US" sz="2000" dirty="0" smtClean="0">
                <a:solidFill>
                  <a:schemeClr val="bg1"/>
                </a:solidFill>
              </a:rPr>
              <a:t>   </a:t>
            </a:r>
            <a:r>
              <a:rPr lang="en-US" sz="2000" dirty="0">
                <a:solidFill>
                  <a:schemeClr val="bg1"/>
                </a:solidFill>
              </a:rPr>
              <a:t>MATLAB  ( Matrix Laboratory ) is an interactive software system for numerical computations and graphics . As the name suggests . MATLAB is especially designed for matrix computations,  solving systems of linear equations , computing eigenvalues and eigenvectors  factorization of matrices, and so much </a:t>
            </a:r>
            <a:r>
              <a:rPr lang="en-US" sz="2000" dirty="0" smtClean="0">
                <a:solidFill>
                  <a:schemeClr val="bg1"/>
                </a:solidFill>
              </a:rPr>
              <a:t>.</a:t>
            </a:r>
          </a:p>
          <a:p>
            <a:pPr algn="l"/>
            <a:endParaRPr lang="en-US" sz="2000" dirty="0">
              <a:solidFill>
                <a:schemeClr val="bg1"/>
              </a:solidFill>
            </a:endParaRPr>
          </a:p>
          <a:p>
            <a:pPr algn="l"/>
            <a:r>
              <a:rPr lang="en-US" sz="2000" dirty="0" smtClean="0">
                <a:solidFill>
                  <a:schemeClr val="bg1"/>
                </a:solidFill>
              </a:rPr>
              <a:t> </a:t>
            </a:r>
            <a:r>
              <a:rPr lang="en-US" sz="2000" dirty="0">
                <a:solidFill>
                  <a:schemeClr val="bg1"/>
                </a:solidFill>
              </a:rPr>
              <a:t>In addition, it has a variety of graphical capabilities, and can be extended through programs written in its own programming language . many such programs come with the system; these extend MATLAB’ s capabilities to a wide range of applications, like the solution of nonlinear systems of equations , the integration of ordinary and partial differential equations. and many others.</a:t>
            </a:r>
          </a:p>
        </p:txBody>
      </p:sp>
    </p:spTree>
    <p:extLst>
      <p:ext uri="{BB962C8B-B14F-4D97-AF65-F5344CB8AC3E}">
        <p14:creationId xmlns:p14="http://schemas.microsoft.com/office/powerpoint/2010/main" val="23267899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6" name="عنوان فرعي 5"/>
          <p:cNvSpPr>
            <a:spLocks noGrp="1"/>
          </p:cNvSpPr>
          <p:nvPr>
            <p:ph type="subTitle" idx="1"/>
          </p:nvPr>
        </p:nvSpPr>
        <p:spPr>
          <a:xfrm>
            <a:off x="107504" y="0"/>
            <a:ext cx="8784976" cy="6669360"/>
          </a:xfrm>
        </p:spPr>
        <p:txBody>
          <a:bodyPr>
            <a:noAutofit/>
          </a:bodyPr>
          <a:lstStyle/>
          <a:p>
            <a:pPr algn="just"/>
            <a:r>
              <a:rPr lang="en-US" sz="2000" dirty="0" smtClean="0">
                <a:solidFill>
                  <a:schemeClr val="bg1"/>
                </a:solidFill>
              </a:rPr>
              <a:t>  </a:t>
            </a:r>
            <a:r>
              <a:rPr lang="en-US" sz="1600" b="1" dirty="0">
                <a:solidFill>
                  <a:schemeClr val="bg1"/>
                </a:solidFill>
              </a:rPr>
              <a:t>Computer programming             Introduction To </a:t>
            </a:r>
            <a:r>
              <a:rPr lang="en-US" sz="1600" b="1" dirty="0" err="1">
                <a:solidFill>
                  <a:schemeClr val="bg1"/>
                </a:solidFill>
              </a:rPr>
              <a:t>Matlab</a:t>
            </a:r>
            <a:r>
              <a:rPr lang="en-US" sz="1600" b="1" dirty="0">
                <a:solidFill>
                  <a:schemeClr val="bg1"/>
                </a:solidFill>
              </a:rPr>
              <a:t>                     By 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algn="just"/>
            <a:r>
              <a:rPr lang="en-US" sz="2000" dirty="0" smtClean="0">
                <a:solidFill>
                  <a:schemeClr val="bg1"/>
                </a:solidFill>
              </a:rPr>
              <a:t> </a:t>
            </a:r>
            <a:r>
              <a:rPr lang="en-US" sz="2000" b="1" u="sng" dirty="0">
                <a:solidFill>
                  <a:schemeClr val="accent1"/>
                </a:solidFill>
              </a:rPr>
              <a:t>Starting MATLAB</a:t>
            </a:r>
            <a:endParaRPr lang="en-US" sz="2000" dirty="0">
              <a:solidFill>
                <a:schemeClr val="accent1"/>
              </a:solidFill>
            </a:endParaRPr>
          </a:p>
          <a:p>
            <a:pPr algn="just">
              <a:lnSpc>
                <a:spcPct val="150000"/>
              </a:lnSpc>
            </a:pPr>
            <a:r>
              <a:rPr lang="en-US" sz="1800" dirty="0">
                <a:solidFill>
                  <a:schemeClr val="bg1"/>
                </a:solidFill>
              </a:rPr>
              <a:t>However you start MATLAB, you will briefly see a window that displays the MATLAB logo as well as some product information, and then a MATLAB Desktop window will launch. That window will contain a title bar, a menu bar, a tool bar and four embedded windows. The largest and most important window is </a:t>
            </a:r>
            <a:r>
              <a:rPr lang="en-US" sz="1800" b="1" dirty="0">
                <a:solidFill>
                  <a:schemeClr val="bg1"/>
                </a:solidFill>
              </a:rPr>
              <a:t>the Command Window </a:t>
            </a:r>
            <a:r>
              <a:rPr lang="en-US" sz="1800" dirty="0">
                <a:solidFill>
                  <a:schemeClr val="bg1"/>
                </a:solidFill>
              </a:rPr>
              <a:t>on the middle, </a:t>
            </a:r>
            <a:r>
              <a:rPr lang="en-US" sz="1800" b="1" dirty="0">
                <a:solidFill>
                  <a:schemeClr val="bg1"/>
                </a:solidFill>
              </a:rPr>
              <a:t>the Command History Window </a:t>
            </a:r>
            <a:r>
              <a:rPr lang="en-US" sz="1800" dirty="0">
                <a:solidFill>
                  <a:schemeClr val="bg1"/>
                </a:solidFill>
              </a:rPr>
              <a:t>and </a:t>
            </a:r>
            <a:r>
              <a:rPr lang="en-US" sz="1800" b="1" dirty="0">
                <a:solidFill>
                  <a:schemeClr val="bg1"/>
                </a:solidFill>
              </a:rPr>
              <a:t>the Workspace </a:t>
            </a:r>
            <a:r>
              <a:rPr lang="en-US" sz="1800" dirty="0">
                <a:solidFill>
                  <a:schemeClr val="bg1"/>
                </a:solidFill>
              </a:rPr>
              <a:t>in right, </a:t>
            </a:r>
            <a:r>
              <a:rPr lang="en-US" sz="1800" b="1" dirty="0">
                <a:solidFill>
                  <a:schemeClr val="bg1"/>
                </a:solidFill>
              </a:rPr>
              <a:t>the Current Directory Browser</a:t>
            </a:r>
            <a:r>
              <a:rPr lang="en-US" sz="1800" dirty="0">
                <a:solidFill>
                  <a:schemeClr val="bg1"/>
                </a:solidFill>
              </a:rPr>
              <a:t> in left. For now we concentrate on the Command Window in order to get you started issuing MATLAB commands as quickly as possible. At the top of the Command Window, you may see some general information about MATLAB, perhaps some special instructions for getting started or accessing help, but most important of all, you will see a command prompt (</a:t>
            </a:r>
            <a:r>
              <a:rPr lang="en-US" sz="1800" dirty="0">
                <a:solidFill>
                  <a:schemeClr val="bg2"/>
                </a:solidFill>
              </a:rPr>
              <a:t>&gt;&gt;</a:t>
            </a:r>
            <a:r>
              <a:rPr lang="en-US" sz="1800" dirty="0">
                <a:solidFill>
                  <a:schemeClr val="bg1"/>
                </a:solidFill>
              </a:rPr>
              <a:t> ). If the Command Window is “active,” its title bar will be dark, and the prompt will be followed by a cursor (a blinking vertical line). That is the place where you will enter your MATLAB commands. If the Command Window is not active, just click in it anywhere. Figure 1.1 contains an example of a newly launched MATLAB </a:t>
            </a:r>
          </a:p>
        </p:txBody>
      </p:sp>
    </p:spTree>
    <p:extLst>
      <p:ext uri="{BB962C8B-B14F-4D97-AF65-F5344CB8AC3E}">
        <p14:creationId xmlns:p14="http://schemas.microsoft.com/office/powerpoint/2010/main" val="3931777662"/>
      </p:ext>
    </p:extLst>
  </p:cSld>
  <p:clrMapOvr>
    <a:masterClrMapping/>
  </p:clrMapOvr>
  <mc:AlternateContent xmlns:mc="http://schemas.openxmlformats.org/markup-compatibility/2006" xmlns:p14="http://schemas.microsoft.com/office/powerpoint/2010/main">
    <mc:Choice Requires="p14">
      <p:transition spd="slow" p14:dur="1600">
        <p14:prism dir="r" isContent="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solidFill>
        <a:effectLst/>
      </p:bgPr>
    </p:bg>
    <p:spTree>
      <p:nvGrpSpPr>
        <p:cNvPr id="1" name=""/>
        <p:cNvGrpSpPr/>
        <p:nvPr/>
      </p:nvGrpSpPr>
      <p:grpSpPr>
        <a:xfrm>
          <a:off x="0" y="0"/>
          <a:ext cx="0" cy="0"/>
          <a:chOff x="0" y="0"/>
          <a:chExt cx="0" cy="0"/>
        </a:xfrm>
      </p:grpSpPr>
      <p:pic>
        <p:nvPicPr>
          <p:cNvPr id="3" name="Picture 2"/>
          <p:cNvPicPr/>
          <p:nvPr/>
        </p:nvPicPr>
        <p:blipFill>
          <a:blip r:embed="rId2"/>
          <a:srcRect/>
          <a:stretch>
            <a:fillRect/>
          </a:stretch>
        </p:blipFill>
        <p:spPr bwMode="auto">
          <a:xfrm>
            <a:off x="755576" y="548680"/>
            <a:ext cx="7920880" cy="4752528"/>
          </a:xfrm>
          <a:prstGeom prst="rect">
            <a:avLst/>
          </a:prstGeom>
          <a:noFill/>
          <a:ln w="9525">
            <a:noFill/>
            <a:miter lim="800000"/>
            <a:headEnd/>
            <a:tailEnd/>
          </a:ln>
        </p:spPr>
      </p:pic>
    </p:spTree>
    <p:extLst>
      <p:ext uri="{BB962C8B-B14F-4D97-AF65-F5344CB8AC3E}">
        <p14:creationId xmlns:p14="http://schemas.microsoft.com/office/powerpoint/2010/main" val="4219630367"/>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p:nvSpPr>
        <p:spPr>
          <a:xfrm>
            <a:off x="214282" y="0"/>
            <a:ext cx="8929718" cy="6370975"/>
          </a:xfrm>
          <a:prstGeom prst="rect">
            <a:avLst/>
          </a:prstGeom>
        </p:spPr>
        <p:txBody>
          <a:bodyPr wrap="square">
            <a:spAutoFit/>
          </a:bodyPr>
          <a:lstStyle/>
          <a:p>
            <a:pPr algn="just" rtl="0"/>
            <a:r>
              <a:rPr lang="en-US" sz="1600" b="1" dirty="0">
                <a:solidFill>
                  <a:schemeClr val="bg1"/>
                </a:solidFill>
              </a:rPr>
              <a:t>Computer programming             Introduction To </a:t>
            </a:r>
            <a:r>
              <a:rPr lang="en-US" sz="1600" b="1" dirty="0" err="1">
                <a:solidFill>
                  <a:schemeClr val="bg1"/>
                </a:solidFill>
              </a:rPr>
              <a:t>Matlab</a:t>
            </a:r>
            <a:r>
              <a:rPr lang="en-US" sz="1600" b="1" dirty="0">
                <a:solidFill>
                  <a:schemeClr val="bg1"/>
                </a:solidFill>
              </a:rPr>
              <a:t>                     By Assist Lac. </a:t>
            </a:r>
            <a:r>
              <a:rPr lang="en-US" sz="1600" b="1" dirty="0" err="1">
                <a:solidFill>
                  <a:schemeClr val="bg1"/>
                </a:solidFill>
              </a:rPr>
              <a:t>Asmaa</a:t>
            </a:r>
            <a:r>
              <a:rPr lang="en-US" sz="1600" b="1" dirty="0">
                <a:solidFill>
                  <a:schemeClr val="bg1"/>
                </a:solidFill>
              </a:rPr>
              <a:t> </a:t>
            </a:r>
            <a:r>
              <a:rPr lang="en-US" sz="1600" b="1" dirty="0" err="1">
                <a:solidFill>
                  <a:schemeClr val="bg1"/>
                </a:solidFill>
              </a:rPr>
              <a:t>kh</a:t>
            </a:r>
            <a:r>
              <a:rPr lang="en-US" sz="1600" b="1" dirty="0">
                <a:solidFill>
                  <a:schemeClr val="bg1"/>
                </a:solidFill>
              </a:rPr>
              <a:t>. </a:t>
            </a:r>
            <a:endParaRPr lang="en-US" sz="1600" dirty="0">
              <a:solidFill>
                <a:schemeClr val="bg1"/>
              </a:solidFill>
            </a:endParaRPr>
          </a:p>
          <a:p>
            <a:pPr algn="just" rtl="0"/>
            <a:endParaRPr lang="en-US" sz="1600" b="1" dirty="0" smtClean="0">
              <a:solidFill>
                <a:srgbClr val="FF0000"/>
              </a:solidFill>
              <a:latin typeface="SimSun" panose="02010600030101010101" pitchFamily="2" charset="-122"/>
              <a:ea typeface="SimSun" panose="02010600030101010101" pitchFamily="2" charset="-122"/>
              <a:cs typeface="Simplified Arabic Fixed" panose="02070309020205020404" pitchFamily="49" charset="-78"/>
            </a:endParaRPr>
          </a:p>
          <a:p>
            <a:pPr algn="just" rtl="0"/>
            <a:endParaRPr lang="en-US" sz="2800" b="1" dirty="0">
              <a:solidFill>
                <a:srgbClr val="FF0000"/>
              </a:solidFill>
              <a:latin typeface="SimSun" panose="02010600030101010101" pitchFamily="2" charset="-122"/>
              <a:ea typeface="SimSun" panose="02010600030101010101" pitchFamily="2" charset="-122"/>
              <a:cs typeface="Simplified Arabic Fixed" panose="02070309020205020404" pitchFamily="49" charset="-78"/>
            </a:endParaRPr>
          </a:p>
          <a:p>
            <a:pPr algn="just" rtl="0"/>
            <a:r>
              <a:rPr lang="en-US" sz="2800" b="1" dirty="0" smtClean="0">
                <a:solidFill>
                  <a:schemeClr val="accent1"/>
                </a:solidFill>
                <a:latin typeface="SimSun" panose="02010600030101010101" pitchFamily="2" charset="-122"/>
                <a:ea typeface="SimSun" panose="02010600030101010101" pitchFamily="2" charset="-122"/>
                <a:cs typeface="Simplified Arabic Fixed" panose="02070309020205020404" pitchFamily="49" charset="-78"/>
              </a:rPr>
              <a:t>Desktop</a:t>
            </a:r>
            <a:r>
              <a:rPr lang="en-US" sz="2800" b="1" dirty="0" smtClean="0">
                <a:latin typeface="SimSun" panose="02010600030101010101" pitchFamily="2" charset="-122"/>
                <a:ea typeface="SimSun" panose="02010600030101010101" pitchFamily="2" charset="-122"/>
                <a:cs typeface="Simplified Arabic Fixed" panose="02070309020205020404" pitchFamily="49" charset="-78"/>
              </a:rPr>
              <a:t>:</a:t>
            </a:r>
          </a:p>
          <a:p>
            <a:pPr algn="just" rtl="0"/>
            <a:endParaRPr lang="en-US" sz="2800" b="1" dirty="0" smtClean="0">
              <a:latin typeface="SimSun" panose="02010600030101010101" pitchFamily="2" charset="-122"/>
              <a:ea typeface="SimSun" panose="02010600030101010101" pitchFamily="2" charset="-122"/>
              <a:cs typeface="Simplified Arabic Fixed" panose="02070309020205020404" pitchFamily="49" charset="-78"/>
            </a:endParaRPr>
          </a:p>
          <a:p>
            <a:pPr marL="285750" lvl="0" indent="-285750" algn="l" rtl="0">
              <a:buClr>
                <a:schemeClr val="tx2"/>
              </a:buClr>
              <a:buFont typeface="Wingdings" panose="05000000000000000000" pitchFamily="2" charset="2"/>
              <a:buChar char="§"/>
            </a:pPr>
            <a:r>
              <a:rPr lang="en-US" b="1" dirty="0" smtClean="0"/>
              <a:t>Command </a:t>
            </a:r>
            <a:r>
              <a:rPr lang="en-US" b="1" dirty="0"/>
              <a:t>Window: -</a:t>
            </a:r>
            <a:r>
              <a:rPr lang="en-US" dirty="0"/>
              <a:t> Use the Command Window to enter variables and to run MATLAB functions and scripts. MATLAB displays the results. Press the up arrow key ↑ to recall a statement you previously typed. Edit the statement as needed, and then press Enter to run it.</a:t>
            </a:r>
          </a:p>
          <a:p>
            <a:pPr marL="285750" indent="-285750" algn="just" rtl="0">
              <a:buClr>
                <a:schemeClr val="tx2"/>
              </a:buClr>
              <a:buFont typeface="Wingdings" panose="05000000000000000000" pitchFamily="2" charset="2"/>
              <a:buChar char="§"/>
            </a:pPr>
            <a:endParaRPr lang="en-US" sz="1600" i="1" dirty="0" smtClean="0">
              <a:latin typeface="+mj-lt"/>
              <a:cs typeface="Calibri" pitchFamily="34" charset="0"/>
            </a:endParaRPr>
          </a:p>
          <a:p>
            <a:pPr marL="285750" lvl="0" indent="-285750" algn="l" rtl="0">
              <a:buClr>
                <a:schemeClr val="tx2"/>
              </a:buClr>
              <a:buFont typeface="Wingdings" panose="05000000000000000000" pitchFamily="2" charset="2"/>
              <a:buChar char="§"/>
            </a:pPr>
            <a:r>
              <a:rPr lang="en-US" b="1" dirty="0" smtClean="0"/>
              <a:t>Command </a:t>
            </a:r>
            <a:r>
              <a:rPr lang="en-US" b="1" dirty="0"/>
              <a:t>History:-</a:t>
            </a:r>
            <a:r>
              <a:rPr lang="en-US" dirty="0"/>
              <a:t>Statements you enter in the Command Window are logged with a timestamp in the Command History. From the Command History, you can view and search for previously run statements, as well as copy and execute selected statements.</a:t>
            </a:r>
          </a:p>
          <a:p>
            <a:pPr marL="285750" indent="-285750" algn="just" rtl="0">
              <a:buClr>
                <a:schemeClr val="tx2"/>
              </a:buClr>
              <a:buFont typeface="Wingdings" panose="05000000000000000000" pitchFamily="2" charset="2"/>
              <a:buChar char="§"/>
            </a:pPr>
            <a:endParaRPr lang="en-US" sz="1600" i="1" dirty="0" smtClean="0">
              <a:latin typeface="Times New Roman" pitchFamily="18" charset="0"/>
              <a:cs typeface="Times New Roman" pitchFamily="18" charset="0"/>
            </a:endParaRPr>
          </a:p>
          <a:p>
            <a:pPr marL="285750" lvl="0" indent="-285750" algn="l" rtl="0">
              <a:buClr>
                <a:schemeClr val="tx2"/>
              </a:buClr>
              <a:buFont typeface="Wingdings" panose="05000000000000000000" pitchFamily="2" charset="2"/>
              <a:buChar char="§"/>
            </a:pPr>
            <a:r>
              <a:rPr lang="en-US" sz="1600" dirty="0" smtClean="0">
                <a:latin typeface="Times New Roman" pitchFamily="18" charset="0"/>
                <a:cs typeface="Times New Roman" pitchFamily="18" charset="0"/>
              </a:rPr>
              <a:t> </a:t>
            </a:r>
            <a:r>
              <a:rPr lang="en-US" b="1" dirty="0"/>
              <a:t>Workspace: -</a:t>
            </a:r>
            <a:r>
              <a:rPr lang="en-US" dirty="0"/>
              <a:t> The workspace consists of the set of variables built up during a session of using the MATLAB software and stored in memory. You add variables to the workspace by using functions, running M-files, and loading saved workspaces</a:t>
            </a:r>
            <a:r>
              <a:rPr lang="en-US" b="1" dirty="0"/>
              <a:t>.</a:t>
            </a:r>
            <a:endParaRPr lang="en-US" dirty="0"/>
          </a:p>
          <a:p>
            <a:pPr marL="285750" lvl="0" indent="-285750" algn="just" rtl="0">
              <a:buClr>
                <a:schemeClr val="tx2"/>
              </a:buClr>
              <a:buFont typeface="Wingdings" panose="05000000000000000000" pitchFamily="2" charset="2"/>
              <a:buChar char="§"/>
            </a:pPr>
            <a:r>
              <a:rPr lang="en-US" sz="1600" b="1" dirty="0" smtClean="0"/>
              <a:t>Current </a:t>
            </a:r>
            <a:r>
              <a:rPr lang="en-US" sz="1600" b="1" dirty="0"/>
              <a:t>Directory Browser:-</a:t>
            </a:r>
            <a:r>
              <a:rPr lang="en-US" sz="1600" dirty="0"/>
              <a:t>the files and subdirectories it contains are listed in the Current Directory Browser.</a:t>
            </a:r>
          </a:p>
          <a:p>
            <a:pPr algn="just" rtl="0">
              <a:buClr>
                <a:srgbClr val="FF0000"/>
              </a:buClr>
            </a:pPr>
            <a:endParaRPr lang="en-US" sz="1600" dirty="0" smtClean="0">
              <a:latin typeface="Times New Roman" pitchFamily="18" charset="0"/>
              <a:cs typeface="Times New Roman" pitchFamily="18" charset="0"/>
            </a:endParaRPr>
          </a:p>
          <a:p>
            <a:pPr algn="just" rtl="0">
              <a:buClr>
                <a:srgbClr val="FF0000"/>
              </a:buClr>
            </a:pPr>
            <a:r>
              <a:rPr lang="en-US" sz="1600" dirty="0" smtClean="0">
                <a:latin typeface="Times New Roman" pitchFamily="18" charset="0"/>
                <a:cs typeface="Times New Roman" pitchFamily="18" charset="0"/>
              </a:rPr>
              <a:t> </a:t>
            </a:r>
            <a:endParaRPr lang="en-US" sz="1600" i="1" dirty="0" smtClean="0">
              <a:latin typeface="Times New Roman" pitchFamily="18" charset="0"/>
              <a:cs typeface="Times New Roman" pitchFamily="18" charset="0"/>
            </a:endParaRPr>
          </a:p>
          <a:p>
            <a:pPr marL="285750" indent="-285750" algn="just" rtl="0">
              <a:buClr>
                <a:srgbClr val="FF0000"/>
              </a:buClr>
              <a:buFont typeface="Wingdings" panose="05000000000000000000" pitchFamily="2" charset="2"/>
              <a:buChar char="§"/>
            </a:pPr>
            <a:endParaRPr lang="en-US" sz="1600" dirty="0" smtClean="0">
              <a:latin typeface="Times New Roman" pitchFamily="18" charset="0"/>
              <a:cs typeface="Times New Roman" pitchFamily="18" charset="0"/>
            </a:endParaRPr>
          </a:p>
        </p:txBody>
      </p:sp>
    </p:spTree>
    <p:extLst>
      <p:ext uri="{BB962C8B-B14F-4D97-AF65-F5344CB8AC3E}">
        <p14:creationId xmlns:p14="http://schemas.microsoft.com/office/powerpoint/2010/main" val="33135118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تدفق">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تدفق">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تدفق">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3985</TotalTime>
  <Words>1473</Words>
  <Application>Microsoft Office PowerPoint</Application>
  <PresentationFormat>On-screen Show (4:3)</PresentationFormat>
  <Paragraphs>184</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تدفق</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Computer programming             Introduction To Matlab                     By Assist Lac. Asmaa kh. </vt:lpstr>
      <vt:lpstr> </vt:lpstr>
      <vt:lpstr> </vt:lpstr>
      <vt:lpstr>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kadori</dc:creator>
  <cp:lastModifiedBy>Maher</cp:lastModifiedBy>
  <cp:revision>237</cp:revision>
  <cp:lastPrinted>2014-03-23T06:57:21Z</cp:lastPrinted>
  <dcterms:created xsi:type="dcterms:W3CDTF">2013-08-23T10:22:30Z</dcterms:created>
  <dcterms:modified xsi:type="dcterms:W3CDTF">2019-11-16T20:16:46Z</dcterms:modified>
</cp:coreProperties>
</file>